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93" autoAdjust="0"/>
    <p:restoredTop sz="94660"/>
  </p:normalViewPr>
  <p:slideViewPr>
    <p:cSldViewPr snapToGrid="0">
      <p:cViewPr varScale="1">
        <p:scale>
          <a:sx n="111" d="100"/>
          <a:sy n="111" d="100"/>
        </p:scale>
        <p:origin x="48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16/08/2023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16/08/2023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16/08/2023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60C766E-F152-495D-A05D-E6AFC8629648}"/>
              </a:ext>
            </a:extLst>
          </p:cNvPr>
          <p:cNvSpPr txBox="1">
            <a:spLocks/>
          </p:cNvSpPr>
          <p:nvPr/>
        </p:nvSpPr>
        <p:spPr>
          <a:xfrm>
            <a:off x="98245" y="-33866"/>
            <a:ext cx="11792310" cy="651932"/>
          </a:xfrm>
          <a:prstGeom prst="rect">
            <a:avLst/>
          </a:prstGeom>
        </p:spPr>
        <p:txBody>
          <a:bodyPr vert="horz" lIns="91440" tIns="45720" rIns="91440" bIns="45720" rtlCol="0" anchor="b">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800" b="1" dirty="0">
                <a:latin typeface="Arial" panose="020B0604020202020204" pitchFamily="34" charset="0"/>
                <a:cs typeface="Arial" panose="020B0604020202020204" pitchFamily="34" charset="0"/>
              </a:rPr>
              <a:t>Chap. 8. Préparer et mettre en place l’évaluation des salariés</a:t>
            </a:r>
          </a:p>
        </p:txBody>
      </p:sp>
      <p:sp>
        <p:nvSpPr>
          <p:cNvPr id="9" name="ZoneTexte 8">
            <a:extLst>
              <a:ext uri="{FF2B5EF4-FFF2-40B4-BE49-F238E27FC236}">
                <a16:creationId xmlns:a16="http://schemas.microsoft.com/office/drawing/2014/main" id="{8D892904-0E1F-4317-A4F5-B1AA07A85D9D}"/>
              </a:ext>
            </a:extLst>
          </p:cNvPr>
          <p:cNvSpPr txBox="1"/>
          <p:nvPr/>
        </p:nvSpPr>
        <p:spPr>
          <a:xfrm>
            <a:off x="882650" y="2231206"/>
            <a:ext cx="9789584" cy="4062651"/>
          </a:xfrm>
          <a:prstGeom prst="rect">
            <a:avLst/>
          </a:prstGeom>
          <a:noFill/>
        </p:spPr>
        <p:txBody>
          <a:bodyPr wrap="square">
            <a:spAutoFit/>
          </a:bodyPr>
          <a:lstStyle/>
          <a:p>
            <a:pPr algn="ctr">
              <a:spcBef>
                <a:spcPts val="1800"/>
              </a:spcBef>
            </a:pPr>
            <a:r>
              <a:rPr lang="fr-FR" sz="2200" b="1" dirty="0">
                <a:solidFill>
                  <a:srgbClr val="FFFF00"/>
                </a:solidFill>
                <a:effectLst/>
                <a:latin typeface="Arial" panose="020B0604020202020204" pitchFamily="34" charset="0"/>
                <a:ea typeface="Times New Roman" panose="02020603050405020304" pitchFamily="18" charset="0"/>
                <a:cs typeface="Arial" panose="020B0604020202020204" pitchFamily="34" charset="0"/>
              </a:rPr>
              <a:t>Le plus souvent les entreprises ont recours à des grilles d'évaluation qui récapitulent les critères à utiliser.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Arial" panose="020B0604020202020204" pitchFamily="34" charset="0"/>
              </a:rPr>
              <a:t>Chaque critère est noté par l’employeur ou le chef de service au vu des résultats de l’année écoulée.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Arial" panose="020B0604020202020204" pitchFamily="34" charset="0"/>
              </a:rPr>
              <a:t>Cette grille peut être remplie avant l’entretien par le supérieur hiérarchique et servir de base à la discussion. </a:t>
            </a:r>
          </a:p>
          <a:p>
            <a:pPr marL="342900" indent="-342900" algn="just">
              <a:spcBef>
                <a:spcPts val="18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Arial" panose="020B0604020202020204" pitchFamily="34" charset="0"/>
              </a:rPr>
              <a:t>Le manager peut alors corriger la fiche au regard des explications ou justifications données par le salarié.</a:t>
            </a:r>
          </a:p>
          <a:p>
            <a:pPr algn="just">
              <a:spcBef>
                <a:spcPts val="1800"/>
              </a:spcBef>
            </a:pPr>
            <a:endParaRPr lang="fr-FR" sz="22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1" name="ZoneTexte 10">
            <a:extLst>
              <a:ext uri="{FF2B5EF4-FFF2-40B4-BE49-F238E27FC236}">
                <a16:creationId xmlns:a16="http://schemas.microsoft.com/office/drawing/2014/main" id="{2D510841-A863-41B0-BCB6-8AC16DCB8C17}"/>
              </a:ext>
            </a:extLst>
          </p:cNvPr>
          <p:cNvSpPr txBox="1"/>
          <p:nvPr/>
        </p:nvSpPr>
        <p:spPr>
          <a:xfrm>
            <a:off x="-264583" y="854475"/>
            <a:ext cx="8439150" cy="818494"/>
          </a:xfrm>
          <a:prstGeom prst="rect">
            <a:avLst/>
          </a:prstGeom>
          <a:noFill/>
        </p:spPr>
        <p:txBody>
          <a:bodyPr wrap="square">
            <a:spAutoFit/>
          </a:bodyPr>
          <a:lstStyle/>
          <a:p>
            <a:pPr lvl="1" algn="just" hangingPunct="0">
              <a:lnSpc>
                <a:spcPts val="1500"/>
              </a:lnSpc>
              <a:spcBef>
                <a:spcPts val="1800"/>
              </a:spcBef>
              <a:spcAft>
                <a:spcPts val="600"/>
              </a:spcAft>
            </a:pPr>
            <a:r>
              <a:rPr lang="fr-FR" sz="2800" b="1" dirty="0">
                <a:effectLst/>
                <a:latin typeface="Arial" panose="020B0604020202020204" pitchFamily="34" charset="0"/>
                <a:cs typeface="Arial" panose="020B0604020202020204" pitchFamily="34" charset="0"/>
              </a:rPr>
              <a:t>4. Utiliser des outils adaptés</a:t>
            </a:r>
          </a:p>
          <a:p>
            <a:pPr lvl="1" algn="just" hangingPunct="0">
              <a:lnSpc>
                <a:spcPts val="1500"/>
              </a:lnSpc>
              <a:spcBef>
                <a:spcPts val="1800"/>
              </a:spcBef>
              <a:spcAft>
                <a:spcPts val="600"/>
              </a:spcAft>
            </a:pPr>
            <a:r>
              <a:rPr lang="fr-FR" sz="2400" b="1" dirty="0">
                <a:latin typeface="Arial" panose="020B0604020202020204" pitchFamily="34" charset="0"/>
                <a:cs typeface="Arial" panose="020B0604020202020204" pitchFamily="34" charset="0"/>
              </a:rPr>
              <a:t>4.1. </a:t>
            </a:r>
            <a:r>
              <a:rPr lang="fr-FR" sz="2400" b="1" dirty="0">
                <a:effectLst/>
                <a:latin typeface="Arial" panose="020B0604020202020204" pitchFamily="34" charset="0"/>
                <a:cs typeface="Arial" panose="020B0604020202020204" pitchFamily="34" charset="0"/>
              </a:rPr>
              <a:t>La grille d’évaluation</a:t>
            </a:r>
          </a:p>
        </p:txBody>
      </p:sp>
    </p:spTree>
    <p:extLst>
      <p:ext uri="{BB962C8B-B14F-4D97-AF65-F5344CB8AC3E}">
        <p14:creationId xmlns:p14="http://schemas.microsoft.com/office/powerpoint/2010/main" val="401190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0340C2D-BF86-446A-8E15-3231E66524C6}"/>
              </a:ext>
            </a:extLst>
          </p:cNvPr>
          <p:cNvSpPr txBox="1"/>
          <p:nvPr/>
        </p:nvSpPr>
        <p:spPr>
          <a:xfrm>
            <a:off x="-445606" y="284666"/>
            <a:ext cx="8439150" cy="306622"/>
          </a:xfrm>
          <a:prstGeom prst="rect">
            <a:avLst/>
          </a:prstGeom>
          <a:noFill/>
        </p:spPr>
        <p:txBody>
          <a:bodyPr wrap="square">
            <a:spAutoFit/>
          </a:bodyPr>
          <a:lstStyle/>
          <a:p>
            <a:pPr lvl="1" algn="just" hangingPunct="0">
              <a:lnSpc>
                <a:spcPts val="1500"/>
              </a:lnSpc>
              <a:spcBef>
                <a:spcPts val="1800"/>
              </a:spcBef>
              <a:spcAft>
                <a:spcPts val="600"/>
              </a:spcAft>
            </a:pPr>
            <a:r>
              <a:rPr lang="fr-FR" sz="2400" b="1" dirty="0">
                <a:latin typeface="Arial" panose="020B0604020202020204" pitchFamily="34" charset="0"/>
                <a:cs typeface="Arial" panose="020B0604020202020204" pitchFamily="34" charset="0"/>
              </a:rPr>
              <a:t>4.1. </a:t>
            </a:r>
            <a:r>
              <a:rPr lang="fr-FR" sz="2400" b="1" dirty="0">
                <a:effectLst/>
                <a:latin typeface="Arial" panose="020B0604020202020204" pitchFamily="34" charset="0"/>
                <a:cs typeface="Arial" panose="020B0604020202020204" pitchFamily="34" charset="0"/>
              </a:rPr>
              <a:t>La grille d’évaluation</a:t>
            </a:r>
          </a:p>
        </p:txBody>
      </p:sp>
      <p:pic>
        <p:nvPicPr>
          <p:cNvPr id="3" name="Image 2" descr="Une image contenant table&#10;&#10;Description générée automatiquement">
            <a:extLst>
              <a:ext uri="{FF2B5EF4-FFF2-40B4-BE49-F238E27FC236}">
                <a16:creationId xmlns:a16="http://schemas.microsoft.com/office/drawing/2014/main" id="{7C035609-AE92-4D03-B10C-C6AA310F2C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3775" y="73938"/>
            <a:ext cx="7204468" cy="6697488"/>
          </a:xfrm>
          <a:prstGeom prst="rect">
            <a:avLst/>
          </a:prstGeom>
        </p:spPr>
      </p:pic>
    </p:spTree>
    <p:extLst>
      <p:ext uri="{BB962C8B-B14F-4D97-AF65-F5344CB8AC3E}">
        <p14:creationId xmlns:p14="http://schemas.microsoft.com/office/powerpoint/2010/main" val="24484630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1">
            <a:extLst>
              <a:ext uri="{FF2B5EF4-FFF2-40B4-BE49-F238E27FC236}">
                <a16:creationId xmlns:a16="http://schemas.microsoft.com/office/drawing/2014/main" id="{860C766E-F152-495D-A05D-E6AFC8629648}"/>
              </a:ext>
            </a:extLst>
          </p:cNvPr>
          <p:cNvSpPr txBox="1">
            <a:spLocks/>
          </p:cNvSpPr>
          <p:nvPr/>
        </p:nvSpPr>
        <p:spPr>
          <a:xfrm>
            <a:off x="98245" y="-33866"/>
            <a:ext cx="11792310" cy="651932"/>
          </a:xfrm>
          <a:prstGeom prst="rect">
            <a:avLst/>
          </a:prstGeom>
        </p:spPr>
        <p:txBody>
          <a:bodyPr vert="horz" lIns="91440" tIns="45720" rIns="91440" bIns="45720" rtlCol="0" anchor="b">
            <a:no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sz="2800" b="1" dirty="0">
                <a:latin typeface="Arial" panose="020B0604020202020204" pitchFamily="34" charset="0"/>
                <a:cs typeface="Arial" panose="020B0604020202020204" pitchFamily="34" charset="0"/>
              </a:rPr>
              <a:t>Chap. 8. Préparer et mettre en place l’évaluation des salariés</a:t>
            </a:r>
          </a:p>
        </p:txBody>
      </p:sp>
      <p:sp>
        <p:nvSpPr>
          <p:cNvPr id="4" name="ZoneTexte 3">
            <a:extLst>
              <a:ext uri="{FF2B5EF4-FFF2-40B4-BE49-F238E27FC236}">
                <a16:creationId xmlns:a16="http://schemas.microsoft.com/office/drawing/2014/main" id="{9E6C68A4-1C29-40F6-A175-7FEEDA215A02}"/>
              </a:ext>
            </a:extLst>
          </p:cNvPr>
          <p:cNvSpPr txBox="1"/>
          <p:nvPr/>
        </p:nvSpPr>
        <p:spPr>
          <a:xfrm>
            <a:off x="-264583" y="854475"/>
            <a:ext cx="8439150" cy="818494"/>
          </a:xfrm>
          <a:prstGeom prst="rect">
            <a:avLst/>
          </a:prstGeom>
          <a:noFill/>
        </p:spPr>
        <p:txBody>
          <a:bodyPr wrap="square">
            <a:spAutoFit/>
          </a:bodyPr>
          <a:lstStyle/>
          <a:p>
            <a:pPr lvl="1" algn="just" hangingPunct="0">
              <a:lnSpc>
                <a:spcPts val="1500"/>
              </a:lnSpc>
              <a:spcBef>
                <a:spcPts val="1800"/>
              </a:spcBef>
              <a:spcAft>
                <a:spcPts val="600"/>
              </a:spcAft>
            </a:pPr>
            <a:r>
              <a:rPr lang="fr-FR" sz="2800" b="1" dirty="0">
                <a:effectLst/>
                <a:latin typeface="Arial" panose="020B0604020202020204" pitchFamily="34" charset="0"/>
                <a:cs typeface="Arial" panose="020B0604020202020204" pitchFamily="34" charset="0"/>
              </a:rPr>
              <a:t>4. Utiliser des outils adaptés</a:t>
            </a:r>
          </a:p>
          <a:p>
            <a:pPr lvl="1" algn="just" hangingPunct="0">
              <a:lnSpc>
                <a:spcPts val="1500"/>
              </a:lnSpc>
              <a:spcBef>
                <a:spcPts val="1800"/>
              </a:spcBef>
              <a:spcAft>
                <a:spcPts val="600"/>
              </a:spcAft>
            </a:pPr>
            <a:r>
              <a:rPr lang="fr-FR" sz="2400" b="1" dirty="0">
                <a:latin typeface="Arial" panose="020B0604020202020204" pitchFamily="34" charset="0"/>
                <a:cs typeface="Arial" panose="020B0604020202020204" pitchFamily="34" charset="0"/>
              </a:rPr>
              <a:t>4.2. </a:t>
            </a:r>
            <a:r>
              <a:rPr lang="fr-FR" sz="2400" b="1" dirty="0">
                <a:effectLst/>
                <a:latin typeface="Arial" panose="020B0604020202020204" pitchFamily="34" charset="0"/>
                <a:cs typeface="Arial" panose="020B0604020202020204" pitchFamily="34" charset="0"/>
              </a:rPr>
              <a:t>La Trame de l'entretien professionnel </a:t>
            </a:r>
          </a:p>
        </p:txBody>
      </p:sp>
      <p:sp>
        <p:nvSpPr>
          <p:cNvPr id="6" name="ZoneTexte 5">
            <a:extLst>
              <a:ext uri="{FF2B5EF4-FFF2-40B4-BE49-F238E27FC236}">
                <a16:creationId xmlns:a16="http://schemas.microsoft.com/office/drawing/2014/main" id="{A20906D5-DC40-4CA9-ADE5-E2F1D122B4B5}"/>
              </a:ext>
            </a:extLst>
          </p:cNvPr>
          <p:cNvSpPr txBox="1"/>
          <p:nvPr/>
        </p:nvSpPr>
        <p:spPr>
          <a:xfrm>
            <a:off x="842433" y="1959367"/>
            <a:ext cx="10274300" cy="3724096"/>
          </a:xfrm>
          <a:prstGeom prst="rect">
            <a:avLst/>
          </a:prstGeom>
          <a:noFill/>
        </p:spPr>
        <p:txBody>
          <a:bodyPr wrap="square">
            <a:spAutoFit/>
          </a:bodyPr>
          <a:lstStyle/>
          <a:p>
            <a:pPr algn="just">
              <a:spcBef>
                <a:spcPts val="600"/>
              </a:spcBef>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trame ou le guide de l’entretien professionnel récapitule </a:t>
            </a:r>
          </a:p>
          <a:p>
            <a:pPr marL="342900" indent="-342900" algn="just">
              <a:spcBef>
                <a:spcPts val="2400"/>
              </a:spcBef>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dans une première partie les missions et tâches qui ont été réalisées au cours de l'année écoulée et le degré de satisfaction ou les remarques du salarié sur la façon dont elles se sont déroulées. </a:t>
            </a:r>
          </a:p>
          <a:p>
            <a:pPr marL="342900" indent="-342900" algn="just">
              <a:spcBef>
                <a:spcPts val="2400"/>
              </a:spcBef>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Une deuxième partie est consacrée en général à l'identification des attentes et des besoins du salarié au sein de l'entreprise.</a:t>
            </a:r>
          </a:p>
          <a:p>
            <a:pPr marL="342900" indent="-342900" algn="just">
              <a:spcBef>
                <a:spcPts val="2400"/>
              </a:spcBef>
              <a:buFont typeface="Wingdings" panose="05000000000000000000" pitchFamily="2" charset="2"/>
              <a:buChar char="q"/>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Une autre partie est généralement consacrée aux demandes de formation formulées par le salarié ou proposées par l'employeur. </a:t>
            </a:r>
          </a:p>
        </p:txBody>
      </p:sp>
    </p:spTree>
    <p:extLst>
      <p:ext uri="{BB962C8B-B14F-4D97-AF65-F5344CB8AC3E}">
        <p14:creationId xmlns:p14="http://schemas.microsoft.com/office/powerpoint/2010/main" val="1372148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0022EE9E-2C80-40F1-8643-DD0F5502EBD1}"/>
              </a:ext>
            </a:extLst>
          </p:cNvPr>
          <p:cNvSpPr txBox="1"/>
          <p:nvPr/>
        </p:nvSpPr>
        <p:spPr>
          <a:xfrm>
            <a:off x="101600" y="302026"/>
            <a:ext cx="5664200" cy="295017"/>
          </a:xfrm>
          <a:prstGeom prst="rect">
            <a:avLst/>
          </a:prstGeom>
          <a:noFill/>
        </p:spPr>
        <p:txBody>
          <a:bodyPr wrap="square">
            <a:spAutoFit/>
          </a:bodyPr>
          <a:lstStyle/>
          <a:p>
            <a:pPr marL="0" lvl="1" hangingPunct="0">
              <a:lnSpc>
                <a:spcPts val="1500"/>
              </a:lnSpc>
              <a:spcBef>
                <a:spcPts val="1800"/>
              </a:spcBef>
              <a:spcAft>
                <a:spcPts val="600"/>
              </a:spcAft>
            </a:pPr>
            <a:r>
              <a:rPr lang="fr-FR" sz="2000" b="1" dirty="0">
                <a:latin typeface="Arial" panose="020B0604020202020204" pitchFamily="34" charset="0"/>
                <a:cs typeface="Arial" panose="020B0604020202020204" pitchFamily="34" charset="0"/>
              </a:rPr>
              <a:t>4.2. </a:t>
            </a:r>
            <a:r>
              <a:rPr lang="fr-FR" sz="2000" b="1" dirty="0">
                <a:effectLst/>
                <a:latin typeface="Arial" panose="020B0604020202020204" pitchFamily="34" charset="0"/>
                <a:cs typeface="Arial" panose="020B0604020202020204" pitchFamily="34" charset="0"/>
              </a:rPr>
              <a:t>La trame de l'entretien professionnel </a:t>
            </a:r>
          </a:p>
        </p:txBody>
      </p:sp>
      <p:pic>
        <p:nvPicPr>
          <p:cNvPr id="4" name="Image 3" descr="Une image contenant table&#10;&#10;Description générée automatiquement">
            <a:extLst>
              <a:ext uri="{FF2B5EF4-FFF2-40B4-BE49-F238E27FC236}">
                <a16:creationId xmlns:a16="http://schemas.microsoft.com/office/drawing/2014/main" id="{FE2FF870-FFA5-4DCE-98B3-12B700445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8414" y="124118"/>
            <a:ext cx="5861668" cy="6609764"/>
          </a:xfrm>
          <a:prstGeom prst="rect">
            <a:avLst/>
          </a:prstGeom>
        </p:spPr>
      </p:pic>
    </p:spTree>
    <p:extLst>
      <p:ext uri="{BB962C8B-B14F-4D97-AF65-F5344CB8AC3E}">
        <p14:creationId xmlns:p14="http://schemas.microsoft.com/office/powerpoint/2010/main" val="17547043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83</TotalTime>
  <Words>219</Words>
  <Application>Microsoft Office PowerPoint</Application>
  <PresentationFormat>Grand écran</PresentationFormat>
  <Paragraphs>16</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Century Gothic</vt:lpstr>
      <vt:lpstr>Wingdings</vt:lpstr>
      <vt:lpstr>Wingdings 3</vt:lpstr>
      <vt:lpstr>Ion</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19</cp:revision>
  <dcterms:created xsi:type="dcterms:W3CDTF">2014-01-16T23:14:09Z</dcterms:created>
  <dcterms:modified xsi:type="dcterms:W3CDTF">2023-08-16T21:31:55Z</dcterms:modified>
</cp:coreProperties>
</file>