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9" r:id="rId2"/>
    <p:sldId id="264" r:id="rId3"/>
    <p:sldId id="260" r:id="rId4"/>
    <p:sldId id="261" r:id="rId5"/>
    <p:sldId id="262"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08/08/2023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08/08/2023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08/08/2023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08/08/2023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08/08/2023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792310" cy="651932"/>
          </a:xfrm>
        </p:spPr>
        <p:txBody>
          <a:bodyPr>
            <a:normAutofit/>
          </a:bodyPr>
          <a:lstStyle/>
          <a:p>
            <a:r>
              <a:rPr lang="fr-FR" sz="2800" b="1" dirty="0"/>
              <a:t>Chapitre 7. Préparer et suivre les actions de formation</a:t>
            </a:r>
          </a:p>
        </p:txBody>
      </p:sp>
      <p:sp>
        <p:nvSpPr>
          <p:cNvPr id="5" name="Titre 1"/>
          <p:cNvSpPr txBox="1">
            <a:spLocks/>
          </p:cNvSpPr>
          <p:nvPr/>
        </p:nvSpPr>
        <p:spPr>
          <a:xfrm>
            <a:off x="60383" y="651932"/>
            <a:ext cx="11792310"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rPr>
              <a:t>4. choisir un organisme et une formation </a:t>
            </a:r>
          </a:p>
        </p:txBody>
      </p:sp>
      <p:sp>
        <p:nvSpPr>
          <p:cNvPr id="6" name="ZoneTexte 5">
            <a:extLst>
              <a:ext uri="{FF2B5EF4-FFF2-40B4-BE49-F238E27FC236}">
                <a16:creationId xmlns:a16="http://schemas.microsoft.com/office/drawing/2014/main" id="{C79CB407-B20C-46AE-826E-65B56DB5DFC5}"/>
              </a:ext>
            </a:extLst>
          </p:cNvPr>
          <p:cNvSpPr txBox="1"/>
          <p:nvPr/>
        </p:nvSpPr>
        <p:spPr>
          <a:xfrm>
            <a:off x="609600" y="1676018"/>
            <a:ext cx="10676467" cy="4062651"/>
          </a:xfrm>
          <a:prstGeom prst="rect">
            <a:avLst/>
          </a:prstGeom>
          <a:noFill/>
        </p:spPr>
        <p:txBody>
          <a:bodyPr wrap="square">
            <a:spAutoFit/>
          </a:bodyPr>
          <a:lstStyle/>
          <a:p>
            <a:pPr algn="just">
              <a:spcBef>
                <a:spcPts val="1800"/>
              </a:spcBef>
              <a:spcAft>
                <a:spcPts val="600"/>
              </a:spcAft>
            </a:pPr>
            <a:r>
              <a:rPr lang="fr-FR" sz="2200" b="1" dirty="0">
                <a:latin typeface="Arial" panose="020B0604020202020204" pitchFamily="34" charset="0"/>
                <a:ea typeface="Times New Roman" panose="02020603050405020304" pitchFamily="18" charset="0"/>
                <a:cs typeface="Times New Roman" panose="02020603050405020304" pitchFamily="18" charset="0"/>
              </a:rPr>
              <a:t>D</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es milliers d’organismes proposent de nombreuses formations. </a:t>
            </a:r>
            <a:endParaRPr lang="fr-FR" sz="2200" b="1" dirty="0">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spcBef>
                <a:spcPts val="1800"/>
              </a:spcBef>
              <a:spcAft>
                <a:spcPts val="600"/>
              </a:spcAft>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responsable doit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choisir l’organisme</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qui assurera les formations pour le personnel et les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formations</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spcBef>
                <a:spcPts val="1800"/>
              </a:spcBef>
              <a:spcAft>
                <a:spcPts val="600"/>
              </a:spcAft>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choix peut être compliqué car la qualité des formations varie d'un établissement à l'autre, par ailleurs, certains établissements sont plus compétents dans certains secteurs d'activité que d'autres.</a:t>
            </a:r>
          </a:p>
          <a:p>
            <a:pPr marL="342900" indent="-342900" algn="just">
              <a:spcBef>
                <a:spcPts val="1800"/>
              </a:spcBef>
              <a:spcAft>
                <a:spcPts val="600"/>
              </a:spcAft>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Dans les entreprises, la mise à jour des connaissances s’effectue de plus en plus avec des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MOOC</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(massive open online course, cours en ligne) ou sous forme de jeux sérieux.</a:t>
            </a:r>
          </a:p>
        </p:txBody>
      </p:sp>
    </p:spTree>
    <p:extLst>
      <p:ext uri="{BB962C8B-B14F-4D97-AF65-F5344CB8AC3E}">
        <p14:creationId xmlns:p14="http://schemas.microsoft.com/office/powerpoint/2010/main" val="22583705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 y="0"/>
            <a:ext cx="11792310" cy="500332"/>
          </a:xfrm>
        </p:spPr>
        <p:txBody>
          <a:bodyPr>
            <a:noAutofit/>
          </a:bodyPr>
          <a:lstStyle/>
          <a:p>
            <a:r>
              <a:rPr lang="fr-FR" sz="2800" b="1" dirty="0"/>
              <a:t>Chapitre 7. Préparer et suivre les actions de formation</a:t>
            </a:r>
          </a:p>
        </p:txBody>
      </p:sp>
      <p:sp>
        <p:nvSpPr>
          <p:cNvPr id="5" name="Titre 1"/>
          <p:cNvSpPr txBox="1">
            <a:spLocks/>
          </p:cNvSpPr>
          <p:nvPr/>
        </p:nvSpPr>
        <p:spPr>
          <a:xfrm>
            <a:off x="0" y="500332"/>
            <a:ext cx="11792310"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rPr>
              <a:t>5. Critères de choix des formations</a:t>
            </a:r>
          </a:p>
        </p:txBody>
      </p:sp>
      <p:graphicFrame>
        <p:nvGraphicFramePr>
          <p:cNvPr id="3" name="Tableau 2"/>
          <p:cNvGraphicFramePr>
            <a:graphicFrameLocks noGrp="1"/>
          </p:cNvGraphicFramePr>
          <p:nvPr>
            <p:extLst>
              <p:ext uri="{D42A27DB-BD31-4B8C-83A1-F6EECF244321}">
                <p14:modId xmlns:p14="http://schemas.microsoft.com/office/powerpoint/2010/main" val="4200474513"/>
              </p:ext>
            </p:extLst>
          </p:nvPr>
        </p:nvGraphicFramePr>
        <p:xfrm>
          <a:off x="534836" y="1475118"/>
          <a:ext cx="11257472" cy="4627401"/>
        </p:xfrm>
        <a:graphic>
          <a:graphicData uri="http://schemas.openxmlformats.org/drawingml/2006/table">
            <a:tbl>
              <a:tblPr firstRow="1" firstCol="1" bandRow="1">
                <a:tableStyleId>{D113A9D2-9D6B-4929-AA2D-F23B5EE8CBE7}</a:tableStyleId>
              </a:tblPr>
              <a:tblGrid>
                <a:gridCol w="1811549">
                  <a:extLst>
                    <a:ext uri="{9D8B030D-6E8A-4147-A177-3AD203B41FA5}">
                      <a16:colId xmlns:a16="http://schemas.microsoft.com/office/drawing/2014/main" val="2373954968"/>
                    </a:ext>
                  </a:extLst>
                </a:gridCol>
                <a:gridCol w="9445923">
                  <a:extLst>
                    <a:ext uri="{9D8B030D-6E8A-4147-A177-3AD203B41FA5}">
                      <a16:colId xmlns:a16="http://schemas.microsoft.com/office/drawing/2014/main" val="958610636"/>
                    </a:ext>
                  </a:extLst>
                </a:gridCol>
              </a:tblGrid>
              <a:tr h="3212792">
                <a:tc>
                  <a:txBody>
                    <a:bodyPr/>
                    <a:lstStyle/>
                    <a:p>
                      <a:pPr algn="just">
                        <a:spcAft>
                          <a:spcPts val="0"/>
                        </a:spcAft>
                      </a:pPr>
                      <a:r>
                        <a:rPr lang="fr-FR" sz="2200" dirty="0">
                          <a:solidFill>
                            <a:schemeClr val="bg1"/>
                          </a:solidFill>
                          <a:effectLst/>
                          <a:latin typeface="Arial" panose="020B0604020202020204" pitchFamily="34" charset="0"/>
                          <a:cs typeface="Arial" panose="020B0604020202020204" pitchFamily="34" charset="0"/>
                        </a:rPr>
                        <a:t>Certification</a:t>
                      </a:r>
                      <a:endParaRPr lang="fr-FR" sz="2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tc>
                  <a:txBody>
                    <a:bodyPr/>
                    <a:lstStyle/>
                    <a:p>
                      <a:pPr algn="just">
                        <a:spcBef>
                          <a:spcPts val="200"/>
                        </a:spcBef>
                        <a:spcAft>
                          <a:spcPts val="200"/>
                        </a:spcAft>
                      </a:pPr>
                      <a:r>
                        <a:rPr lang="fr-FR" sz="2000" b="0" dirty="0">
                          <a:solidFill>
                            <a:schemeClr val="bg1"/>
                          </a:solidFill>
                          <a:effectLst/>
                          <a:latin typeface="Arial" panose="020B0604020202020204" pitchFamily="34" charset="0"/>
                          <a:cs typeface="Arial" panose="020B0604020202020204" pitchFamily="34" charset="0"/>
                        </a:rPr>
                        <a:t>La certification ISO 9001 est un gage de qualité. </a:t>
                      </a:r>
                    </a:p>
                    <a:p>
                      <a:pPr algn="just">
                        <a:spcBef>
                          <a:spcPts val="200"/>
                        </a:spcBef>
                        <a:spcAft>
                          <a:spcPts val="200"/>
                        </a:spcAft>
                      </a:pPr>
                      <a:r>
                        <a:rPr lang="fr-FR" sz="2000" b="0" dirty="0">
                          <a:solidFill>
                            <a:schemeClr val="bg1"/>
                          </a:solidFill>
                          <a:effectLst/>
                          <a:latin typeface="Arial" panose="020B0604020202020204" pitchFamily="34" charset="0"/>
                          <a:cs typeface="Arial" panose="020B0604020202020204" pitchFamily="34" charset="0"/>
                        </a:rPr>
                        <a:t>De même que la qualification </a:t>
                      </a:r>
                      <a:r>
                        <a:rPr lang="fr-FR" sz="2000" b="0" u="none" strike="noStrike" dirty="0">
                          <a:solidFill>
                            <a:schemeClr val="bg1"/>
                          </a:solidFill>
                          <a:effectLst/>
                          <a:latin typeface="Arial" panose="020B0604020202020204" pitchFamily="34" charset="0"/>
                          <a:cs typeface="Arial" panose="020B0604020202020204" pitchFamily="34" charset="0"/>
                        </a:rPr>
                        <a:t>OPQF </a:t>
                      </a:r>
                      <a:r>
                        <a:rPr lang="fr-FR" sz="2000" b="0" dirty="0">
                          <a:solidFill>
                            <a:schemeClr val="bg1"/>
                          </a:solidFill>
                          <a:effectLst/>
                          <a:latin typeface="Arial" panose="020B0604020202020204" pitchFamily="34" charset="0"/>
                          <a:cs typeface="Arial" panose="020B0604020202020204" pitchFamily="34" charset="0"/>
                        </a:rPr>
                        <a:t>(office professionnel de qualification des organismes de formation) qui garantit les caractéristiques suivantes :</a:t>
                      </a:r>
                    </a:p>
                    <a:p>
                      <a:pPr marL="342900" lvl="0" indent="-342900" algn="just">
                        <a:spcBef>
                          <a:spcPts val="200"/>
                        </a:spcBef>
                        <a:spcAft>
                          <a:spcPts val="200"/>
                        </a:spcAft>
                        <a:buFont typeface="Wingdings" panose="05000000000000000000" pitchFamily="2" charset="2"/>
                        <a:buChar char="Ø"/>
                      </a:pPr>
                      <a:r>
                        <a:rPr lang="fr-FR" sz="2000" b="1" dirty="0">
                          <a:solidFill>
                            <a:schemeClr val="bg1"/>
                          </a:solidFill>
                          <a:effectLst/>
                          <a:latin typeface="Arial" panose="020B0604020202020204" pitchFamily="34" charset="0"/>
                          <a:cs typeface="Arial" panose="020B0604020202020204" pitchFamily="34" charset="0"/>
                        </a:rPr>
                        <a:t>respect de la réglementation ;</a:t>
                      </a:r>
                    </a:p>
                    <a:p>
                      <a:pPr marL="342900" lvl="0" indent="-342900" algn="just">
                        <a:spcBef>
                          <a:spcPts val="200"/>
                        </a:spcBef>
                        <a:spcAft>
                          <a:spcPts val="200"/>
                        </a:spcAft>
                        <a:buFont typeface="Wingdings" panose="05000000000000000000" pitchFamily="2" charset="2"/>
                        <a:buChar char="Ø"/>
                      </a:pPr>
                      <a:r>
                        <a:rPr lang="fr-FR" sz="2000" b="1" dirty="0">
                          <a:solidFill>
                            <a:schemeClr val="bg1"/>
                          </a:solidFill>
                          <a:effectLst/>
                          <a:latin typeface="Arial" panose="020B0604020202020204" pitchFamily="34" charset="0"/>
                          <a:cs typeface="Arial" panose="020B0604020202020204" pitchFamily="34" charset="0"/>
                        </a:rPr>
                        <a:t>adéquation des compétences et des moyens aux actions de formation ;</a:t>
                      </a:r>
                    </a:p>
                    <a:p>
                      <a:pPr marL="342900" lvl="0" indent="-342900" algn="just">
                        <a:spcBef>
                          <a:spcPts val="200"/>
                        </a:spcBef>
                        <a:spcAft>
                          <a:spcPts val="200"/>
                        </a:spcAft>
                        <a:buFont typeface="Wingdings" panose="05000000000000000000" pitchFamily="2" charset="2"/>
                        <a:buChar char="Ø"/>
                      </a:pPr>
                      <a:r>
                        <a:rPr lang="fr-FR" sz="2000" b="1" dirty="0">
                          <a:solidFill>
                            <a:schemeClr val="bg1"/>
                          </a:solidFill>
                          <a:effectLst/>
                          <a:latin typeface="Arial" panose="020B0604020202020204" pitchFamily="34" charset="0"/>
                          <a:cs typeface="Arial" panose="020B0604020202020204" pitchFamily="34" charset="0"/>
                        </a:rPr>
                        <a:t>satisfaction des clients ;</a:t>
                      </a:r>
                    </a:p>
                    <a:p>
                      <a:pPr marL="342900" lvl="0" indent="-342900" algn="just">
                        <a:spcBef>
                          <a:spcPts val="200"/>
                        </a:spcBef>
                        <a:spcAft>
                          <a:spcPts val="200"/>
                        </a:spcAft>
                        <a:buFont typeface="Wingdings" panose="05000000000000000000" pitchFamily="2" charset="2"/>
                        <a:buChar char="Ø"/>
                      </a:pPr>
                      <a:r>
                        <a:rPr lang="fr-FR" sz="2000" b="1" dirty="0">
                          <a:solidFill>
                            <a:schemeClr val="bg1"/>
                          </a:solidFill>
                          <a:effectLst/>
                          <a:latin typeface="Arial" panose="020B0604020202020204" pitchFamily="34" charset="0"/>
                          <a:cs typeface="Arial" panose="020B0604020202020204" pitchFamily="34" charset="0"/>
                        </a:rPr>
                        <a:t>pérennité financière ;</a:t>
                      </a:r>
                    </a:p>
                    <a:p>
                      <a:pPr marL="342900" lvl="0" indent="-342900" algn="just">
                        <a:spcBef>
                          <a:spcPts val="200"/>
                        </a:spcBef>
                        <a:spcAft>
                          <a:spcPts val="200"/>
                        </a:spcAft>
                        <a:buFont typeface="Wingdings" panose="05000000000000000000" pitchFamily="2" charset="2"/>
                        <a:buChar char="Ø"/>
                      </a:pPr>
                      <a:r>
                        <a:rPr lang="fr-FR" sz="2000" b="1" dirty="0">
                          <a:solidFill>
                            <a:schemeClr val="bg1"/>
                          </a:solidFill>
                          <a:effectLst/>
                          <a:latin typeface="Arial" panose="020B0604020202020204" pitchFamily="34" charset="0"/>
                          <a:cs typeface="Arial" panose="020B0604020202020204" pitchFamily="34" charset="0"/>
                        </a:rPr>
                        <a:t>respect du code de déontologie, du code de conduite professionnelle et du règlement intérieur.</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0750" marR="40750" marT="0" marB="0"/>
                </a:tc>
                <a:extLst>
                  <a:ext uri="{0D108BD9-81ED-4DB2-BD59-A6C34878D82A}">
                    <a16:rowId xmlns:a16="http://schemas.microsoft.com/office/drawing/2014/main" val="385985952"/>
                  </a:ext>
                </a:extLst>
              </a:tr>
              <a:tr h="1414609">
                <a:tc>
                  <a:txBody>
                    <a:bodyPr/>
                    <a:lstStyle/>
                    <a:p>
                      <a:pPr algn="just">
                        <a:spcAft>
                          <a:spcPts val="0"/>
                        </a:spcAft>
                      </a:pPr>
                      <a:r>
                        <a:rPr lang="fr-FR" sz="2200" dirty="0">
                          <a:solidFill>
                            <a:schemeClr val="bg1"/>
                          </a:solidFill>
                          <a:effectLst/>
                          <a:latin typeface="Arial" panose="020B0604020202020204" pitchFamily="34" charset="0"/>
                          <a:cs typeface="Arial" panose="020B0604020202020204" pitchFamily="34" charset="0"/>
                        </a:rPr>
                        <a:t>Notoriété</a:t>
                      </a:r>
                      <a:endParaRPr lang="fr-FR" sz="2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tc>
                  <a:txBody>
                    <a:bodyPr/>
                    <a:lstStyle/>
                    <a:p>
                      <a:pPr algn="just">
                        <a:spcBef>
                          <a:spcPts val="2400"/>
                        </a:spcBef>
                        <a:spcAft>
                          <a:spcPts val="200"/>
                        </a:spcAft>
                      </a:pPr>
                      <a:r>
                        <a:rPr lang="fr-FR" sz="2000" dirty="0">
                          <a:solidFill>
                            <a:schemeClr val="bg1"/>
                          </a:solidFill>
                          <a:effectLst/>
                          <a:latin typeface="Arial" panose="020B0604020202020204" pitchFamily="34" charset="0"/>
                          <a:cs typeface="Arial" panose="020B0604020202020204" pitchFamily="34" charset="0"/>
                        </a:rPr>
                        <a:t>De nombreux organismes cherchent à s’approprier une part de la manne financière que constitue la formation professionnelle. Dans ce contexte, il est intéressant d’écouter et d’interroger les entreprises qui ont recours aux entreprises de formation. Leurs expériences, avis et conseils peuvent être utiles. </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extLst>
                  <a:ext uri="{0D108BD9-81ED-4DB2-BD59-A6C34878D82A}">
                    <a16:rowId xmlns:a16="http://schemas.microsoft.com/office/drawing/2014/main" val="1459583906"/>
                  </a:ext>
                </a:extLst>
              </a:tr>
            </a:tbl>
          </a:graphicData>
        </a:graphic>
      </p:graphicFrame>
    </p:spTree>
    <p:extLst>
      <p:ext uri="{BB962C8B-B14F-4D97-AF65-F5344CB8AC3E}">
        <p14:creationId xmlns:p14="http://schemas.microsoft.com/office/powerpoint/2010/main" val="2859768522"/>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0484"/>
            <a:ext cx="11792310" cy="651932"/>
          </a:xfrm>
        </p:spPr>
        <p:txBody>
          <a:bodyPr>
            <a:normAutofit/>
          </a:bodyPr>
          <a:lstStyle/>
          <a:p>
            <a:r>
              <a:rPr lang="fr-FR" sz="3100" b="1" dirty="0"/>
              <a:t>Chapitre 7. </a:t>
            </a:r>
            <a:r>
              <a:rPr lang="fr-FR" sz="2800" b="1" dirty="0"/>
              <a:t>Préparer et suivre les actions de formation</a:t>
            </a:r>
            <a:endParaRPr lang="fr-FR" sz="3100" b="1" dirty="0"/>
          </a:p>
        </p:txBody>
      </p:sp>
      <p:sp>
        <p:nvSpPr>
          <p:cNvPr id="5" name="Titre 1"/>
          <p:cNvSpPr txBox="1">
            <a:spLocks/>
          </p:cNvSpPr>
          <p:nvPr/>
        </p:nvSpPr>
        <p:spPr>
          <a:xfrm>
            <a:off x="0" y="662416"/>
            <a:ext cx="11792310"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solidFill>
                  <a:srgbClr val="FFFF00"/>
                </a:solidFill>
              </a:rPr>
              <a:t>5. Critères de choix des formations</a:t>
            </a:r>
          </a:p>
        </p:txBody>
      </p:sp>
      <p:graphicFrame>
        <p:nvGraphicFramePr>
          <p:cNvPr id="3" name="Tableau 2"/>
          <p:cNvGraphicFramePr>
            <a:graphicFrameLocks noGrp="1"/>
          </p:cNvGraphicFramePr>
          <p:nvPr>
            <p:extLst>
              <p:ext uri="{D42A27DB-BD31-4B8C-83A1-F6EECF244321}">
                <p14:modId xmlns:p14="http://schemas.microsoft.com/office/powerpoint/2010/main" val="3410106099"/>
              </p:ext>
            </p:extLst>
          </p:nvPr>
        </p:nvGraphicFramePr>
        <p:xfrm>
          <a:off x="414068" y="1720936"/>
          <a:ext cx="11378241" cy="3670573"/>
        </p:xfrm>
        <a:graphic>
          <a:graphicData uri="http://schemas.openxmlformats.org/drawingml/2006/table">
            <a:tbl>
              <a:tblPr firstRow="1" firstCol="1" bandRow="1">
                <a:tableStyleId>{D113A9D2-9D6B-4929-AA2D-F23B5EE8CBE7}</a:tableStyleId>
              </a:tblPr>
              <a:tblGrid>
                <a:gridCol w="1737461">
                  <a:extLst>
                    <a:ext uri="{9D8B030D-6E8A-4147-A177-3AD203B41FA5}">
                      <a16:colId xmlns:a16="http://schemas.microsoft.com/office/drawing/2014/main" val="2373954968"/>
                    </a:ext>
                  </a:extLst>
                </a:gridCol>
                <a:gridCol w="9640780">
                  <a:extLst>
                    <a:ext uri="{9D8B030D-6E8A-4147-A177-3AD203B41FA5}">
                      <a16:colId xmlns:a16="http://schemas.microsoft.com/office/drawing/2014/main" val="958610636"/>
                    </a:ext>
                  </a:extLst>
                </a:gridCol>
              </a:tblGrid>
              <a:tr h="1668748">
                <a:tc>
                  <a:txBody>
                    <a:bodyPr/>
                    <a:lstStyle/>
                    <a:p>
                      <a:pPr algn="l">
                        <a:spcAft>
                          <a:spcPts val="0"/>
                        </a:spcAft>
                      </a:pPr>
                      <a:r>
                        <a:rPr lang="fr-FR" sz="2000" dirty="0">
                          <a:solidFill>
                            <a:schemeClr val="bg1"/>
                          </a:solidFill>
                          <a:effectLst/>
                          <a:latin typeface="Arial" panose="020B0604020202020204" pitchFamily="34" charset="0"/>
                          <a:cs typeface="Arial" panose="020B0604020202020204" pitchFamily="34" charset="0"/>
                        </a:rPr>
                        <a:t>Expertise et pédagogie des formateurs</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tc>
                  <a:txBody>
                    <a:bodyPr/>
                    <a:lstStyle/>
                    <a:p>
                      <a:pPr algn="just">
                        <a:spcBef>
                          <a:spcPts val="1200"/>
                        </a:spcBef>
                        <a:spcAft>
                          <a:spcPts val="200"/>
                        </a:spcAft>
                      </a:pPr>
                      <a:r>
                        <a:rPr lang="fr-FR" sz="2000" b="0" dirty="0">
                          <a:solidFill>
                            <a:schemeClr val="bg1"/>
                          </a:solidFill>
                          <a:effectLst/>
                          <a:latin typeface="Arial" panose="020B0604020202020204" pitchFamily="34" charset="0"/>
                          <a:cs typeface="Arial" panose="020B0604020202020204" pitchFamily="34" charset="0"/>
                        </a:rPr>
                        <a:t>L’expertise du formateur est indispensable à la réussite d’une formation. </a:t>
                      </a:r>
                    </a:p>
                    <a:p>
                      <a:pPr algn="just">
                        <a:spcBef>
                          <a:spcPts val="1200"/>
                        </a:spcBef>
                        <a:spcAft>
                          <a:spcPts val="200"/>
                        </a:spcAft>
                      </a:pPr>
                      <a:r>
                        <a:rPr lang="fr-FR" sz="2000" b="0" dirty="0">
                          <a:solidFill>
                            <a:schemeClr val="bg1"/>
                          </a:solidFill>
                          <a:effectLst/>
                          <a:latin typeface="Arial" panose="020B0604020202020204" pitchFamily="34" charset="0"/>
                          <a:cs typeface="Arial" panose="020B0604020202020204" pitchFamily="34" charset="0"/>
                        </a:rPr>
                        <a:t>Tout en suivant le programme de la formation, l’intervenant doit transmettre son expérience, tout en s’adaptant aux attentes des participants. </a:t>
                      </a:r>
                    </a:p>
                    <a:p>
                      <a:pPr algn="just">
                        <a:spcBef>
                          <a:spcPts val="1200"/>
                        </a:spcBef>
                        <a:spcAft>
                          <a:spcPts val="200"/>
                        </a:spcAft>
                      </a:pPr>
                      <a:r>
                        <a:rPr lang="fr-FR" sz="2000" b="0" dirty="0">
                          <a:solidFill>
                            <a:schemeClr val="bg1"/>
                          </a:solidFill>
                          <a:effectLst/>
                          <a:latin typeface="Arial" panose="020B0604020202020204" pitchFamily="34" charset="0"/>
                          <a:cs typeface="Arial" panose="020B0604020202020204" pitchFamily="34" charset="0"/>
                        </a:rPr>
                        <a:t>Attention : Le formateur doit être au service du besoin de formation et pas l’inverse.</a:t>
                      </a:r>
                      <a:endParaRPr lang="fr-FR" sz="20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extLst>
                  <a:ext uri="{0D108BD9-81ED-4DB2-BD59-A6C34878D82A}">
                    <a16:rowId xmlns:a16="http://schemas.microsoft.com/office/drawing/2014/main" val="394550817"/>
                  </a:ext>
                </a:extLst>
              </a:tr>
              <a:tr h="2001825">
                <a:tc>
                  <a:txBody>
                    <a:bodyPr/>
                    <a:lstStyle/>
                    <a:p>
                      <a:pPr algn="l">
                        <a:spcAft>
                          <a:spcPts val="0"/>
                        </a:spcAft>
                      </a:pPr>
                      <a:r>
                        <a:rPr lang="fr-FR" sz="2000">
                          <a:solidFill>
                            <a:schemeClr val="bg1"/>
                          </a:solidFill>
                          <a:effectLst/>
                          <a:latin typeface="Arial" panose="020B0604020202020204" pitchFamily="34" charset="0"/>
                          <a:cs typeface="Arial" panose="020B0604020202020204" pitchFamily="34" charset="0"/>
                        </a:rPr>
                        <a:t>Suivi de la formation</a:t>
                      </a:r>
                      <a:endParaRPr lang="fr-FR" sz="20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tc>
                  <a:txBody>
                    <a:bodyPr/>
                    <a:lstStyle/>
                    <a:p>
                      <a:pPr algn="just">
                        <a:spcBef>
                          <a:spcPts val="1200"/>
                        </a:spcBef>
                        <a:spcAft>
                          <a:spcPts val="200"/>
                        </a:spcAft>
                      </a:pPr>
                      <a:r>
                        <a:rPr lang="fr-FR" sz="2000" dirty="0">
                          <a:solidFill>
                            <a:schemeClr val="bg1"/>
                          </a:solidFill>
                          <a:effectLst/>
                          <a:latin typeface="Arial" panose="020B0604020202020204" pitchFamily="34" charset="0"/>
                          <a:cs typeface="Arial" panose="020B0604020202020204" pitchFamily="34" charset="0"/>
                        </a:rPr>
                        <a:t>Le programme de la formation doit être connu avant la formation. </a:t>
                      </a:r>
                    </a:p>
                    <a:p>
                      <a:pPr algn="just">
                        <a:spcBef>
                          <a:spcPts val="1200"/>
                        </a:spcBef>
                        <a:spcAft>
                          <a:spcPts val="200"/>
                        </a:spcAft>
                      </a:pPr>
                      <a:r>
                        <a:rPr lang="fr-FR" sz="2000" dirty="0">
                          <a:solidFill>
                            <a:schemeClr val="bg1"/>
                          </a:solidFill>
                          <a:effectLst/>
                          <a:latin typeface="Arial" panose="020B0604020202020204" pitchFamily="34" charset="0"/>
                          <a:cs typeface="Arial" panose="020B0604020202020204" pitchFamily="34" charset="0"/>
                        </a:rPr>
                        <a:t>De la remise de la convocation à la réception de l’attestation de formation, chaque étape doit être clairement identifiée. </a:t>
                      </a:r>
                    </a:p>
                    <a:p>
                      <a:pPr algn="just">
                        <a:spcBef>
                          <a:spcPts val="1200"/>
                        </a:spcBef>
                        <a:spcAft>
                          <a:spcPts val="200"/>
                        </a:spcAft>
                      </a:pPr>
                      <a:r>
                        <a:rPr lang="fr-FR" sz="2000" dirty="0">
                          <a:solidFill>
                            <a:schemeClr val="bg1"/>
                          </a:solidFill>
                          <a:effectLst/>
                          <a:latin typeface="Arial" panose="020B0604020202020204" pitchFamily="34" charset="0"/>
                          <a:cs typeface="Arial" panose="020B0604020202020204" pitchFamily="34" charset="0"/>
                        </a:rPr>
                        <a:t>Certains organismes proposent des accès distants pour consolider les acquis. Un « plus » parfois appréciable. </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extLst>
                  <a:ext uri="{0D108BD9-81ED-4DB2-BD59-A6C34878D82A}">
                    <a16:rowId xmlns:a16="http://schemas.microsoft.com/office/drawing/2014/main" val="420993074"/>
                  </a:ext>
                </a:extLst>
              </a:tr>
            </a:tbl>
          </a:graphicData>
        </a:graphic>
      </p:graphicFrame>
    </p:spTree>
    <p:extLst>
      <p:ext uri="{BB962C8B-B14F-4D97-AF65-F5344CB8AC3E}">
        <p14:creationId xmlns:p14="http://schemas.microsoft.com/office/powerpoint/2010/main" val="14390512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2904"/>
            <a:ext cx="11792310" cy="651932"/>
          </a:xfrm>
        </p:spPr>
        <p:txBody>
          <a:bodyPr>
            <a:normAutofit/>
          </a:bodyPr>
          <a:lstStyle/>
          <a:p>
            <a:r>
              <a:rPr lang="fr-FR" sz="2800" b="1" dirty="0"/>
              <a:t>Chapitre 7. Préparer et suivre les actions de formation</a:t>
            </a:r>
          </a:p>
        </p:txBody>
      </p:sp>
      <p:sp>
        <p:nvSpPr>
          <p:cNvPr id="5" name="Titre 1"/>
          <p:cNvSpPr txBox="1">
            <a:spLocks/>
          </p:cNvSpPr>
          <p:nvPr/>
        </p:nvSpPr>
        <p:spPr>
          <a:xfrm>
            <a:off x="-1" y="639028"/>
            <a:ext cx="11792310"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solidFill>
                  <a:srgbClr val="FFFF00"/>
                </a:solidFill>
              </a:rPr>
              <a:t>5. Critères de choix des formations</a:t>
            </a:r>
          </a:p>
        </p:txBody>
      </p:sp>
      <p:graphicFrame>
        <p:nvGraphicFramePr>
          <p:cNvPr id="3" name="Tableau 2"/>
          <p:cNvGraphicFramePr>
            <a:graphicFrameLocks noGrp="1"/>
          </p:cNvGraphicFramePr>
          <p:nvPr>
            <p:extLst>
              <p:ext uri="{D42A27DB-BD31-4B8C-83A1-F6EECF244321}">
                <p14:modId xmlns:p14="http://schemas.microsoft.com/office/powerpoint/2010/main" val="1924010844"/>
              </p:ext>
            </p:extLst>
          </p:nvPr>
        </p:nvGraphicFramePr>
        <p:xfrm>
          <a:off x="526213" y="1608794"/>
          <a:ext cx="11266096" cy="4058761"/>
        </p:xfrm>
        <a:graphic>
          <a:graphicData uri="http://schemas.openxmlformats.org/drawingml/2006/table">
            <a:tbl>
              <a:tblPr firstRow="1" firstCol="1" bandRow="1">
                <a:tableStyleId>{D113A9D2-9D6B-4929-AA2D-F23B5EE8CBE7}</a:tableStyleId>
              </a:tblPr>
              <a:tblGrid>
                <a:gridCol w="1552753">
                  <a:extLst>
                    <a:ext uri="{9D8B030D-6E8A-4147-A177-3AD203B41FA5}">
                      <a16:colId xmlns:a16="http://schemas.microsoft.com/office/drawing/2014/main" val="2373954968"/>
                    </a:ext>
                  </a:extLst>
                </a:gridCol>
                <a:gridCol w="9713343">
                  <a:extLst>
                    <a:ext uri="{9D8B030D-6E8A-4147-A177-3AD203B41FA5}">
                      <a16:colId xmlns:a16="http://schemas.microsoft.com/office/drawing/2014/main" val="958610636"/>
                    </a:ext>
                  </a:extLst>
                </a:gridCol>
              </a:tblGrid>
              <a:tr h="2062693">
                <a:tc>
                  <a:txBody>
                    <a:bodyPr/>
                    <a:lstStyle/>
                    <a:p>
                      <a:pPr marL="0" indent="0" algn="l">
                        <a:spcBef>
                          <a:spcPts val="1200"/>
                        </a:spcBef>
                        <a:spcAft>
                          <a:spcPts val="0"/>
                        </a:spcAft>
                        <a:tabLst>
                          <a:tab pos="449263" algn="l"/>
                        </a:tabLst>
                      </a:pPr>
                      <a:r>
                        <a:rPr lang="fr-FR" sz="2000" dirty="0">
                          <a:solidFill>
                            <a:schemeClr val="bg1"/>
                          </a:solidFill>
                          <a:effectLst/>
                          <a:latin typeface="Arial" panose="020B0604020202020204" pitchFamily="34" charset="0"/>
                          <a:cs typeface="Arial" panose="020B0604020202020204" pitchFamily="34" charset="0"/>
                        </a:rPr>
                        <a:t>Taille des groupes</a:t>
                      </a:r>
                    </a:p>
                    <a:p>
                      <a:pPr algn="l">
                        <a:spcAft>
                          <a:spcPts val="0"/>
                        </a:spcAft>
                      </a:pPr>
                      <a:r>
                        <a:rPr lang="fr-FR" sz="2000" dirty="0">
                          <a:solidFill>
                            <a:schemeClr val="bg1"/>
                          </a:solidFill>
                          <a:effectLst/>
                          <a:latin typeface="Arial" panose="020B0604020202020204" pitchFamily="34" charset="0"/>
                          <a:cs typeface="Arial" panose="020B0604020202020204" pitchFamily="34" charset="0"/>
                        </a:rPr>
                        <a:t> </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tc>
                  <a:txBody>
                    <a:bodyPr/>
                    <a:lstStyle/>
                    <a:p>
                      <a:pPr algn="just">
                        <a:spcBef>
                          <a:spcPts val="1200"/>
                        </a:spcBef>
                        <a:spcAft>
                          <a:spcPts val="200"/>
                        </a:spcAft>
                      </a:pPr>
                      <a:r>
                        <a:rPr lang="fr-FR" sz="2000" b="0" dirty="0">
                          <a:solidFill>
                            <a:schemeClr val="bg1"/>
                          </a:solidFill>
                          <a:effectLst/>
                          <a:latin typeface="Arial" panose="020B0604020202020204" pitchFamily="34" charset="0"/>
                          <a:cs typeface="Arial" panose="020B0604020202020204" pitchFamily="34" charset="0"/>
                        </a:rPr>
                        <a:t>Pour des formations en langues, les groupes doivent être inférieurs à 6 stagiaires. </a:t>
                      </a:r>
                    </a:p>
                    <a:p>
                      <a:pPr algn="just">
                        <a:spcBef>
                          <a:spcPts val="1200"/>
                        </a:spcBef>
                        <a:spcAft>
                          <a:spcPts val="200"/>
                        </a:spcAft>
                      </a:pPr>
                      <a:r>
                        <a:rPr lang="fr-FR" sz="2000" b="0" dirty="0">
                          <a:solidFill>
                            <a:schemeClr val="bg1"/>
                          </a:solidFill>
                          <a:effectLst/>
                          <a:latin typeface="Arial" panose="020B0604020202020204" pitchFamily="34" charset="0"/>
                          <a:cs typeface="Arial" panose="020B0604020202020204" pitchFamily="34" charset="0"/>
                        </a:rPr>
                        <a:t>Pour les autres formations, les groupes ne doivent pas dépasser 10 à 12 personnes.</a:t>
                      </a:r>
                    </a:p>
                    <a:p>
                      <a:pPr algn="just">
                        <a:spcBef>
                          <a:spcPts val="1200"/>
                        </a:spcBef>
                        <a:spcAft>
                          <a:spcPts val="200"/>
                        </a:spcAft>
                      </a:pPr>
                      <a:r>
                        <a:rPr lang="fr-FR" sz="2000" b="0" dirty="0">
                          <a:solidFill>
                            <a:schemeClr val="bg1"/>
                          </a:solidFill>
                          <a:effectLst/>
                          <a:latin typeface="Arial" panose="020B0604020202020204" pitchFamily="34" charset="0"/>
                          <a:cs typeface="Arial" panose="020B0604020202020204" pitchFamily="34" charset="0"/>
                        </a:rPr>
                        <a:t>Évitez les formations inter-entreprises qui privilégient les contenus généralistes et privilégiez les formations personnalisées qui répondent mieux aux attentes des salariés.</a:t>
                      </a:r>
                      <a:endParaRPr lang="fr-FR" sz="20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extLst>
                  <a:ext uri="{0D108BD9-81ED-4DB2-BD59-A6C34878D82A}">
                    <a16:rowId xmlns:a16="http://schemas.microsoft.com/office/drawing/2014/main" val="1255965845"/>
                  </a:ext>
                </a:extLst>
              </a:tr>
              <a:tr h="1996068">
                <a:tc>
                  <a:txBody>
                    <a:bodyPr/>
                    <a:lstStyle/>
                    <a:p>
                      <a:pPr algn="l">
                        <a:spcAft>
                          <a:spcPts val="0"/>
                        </a:spcAft>
                      </a:pPr>
                      <a:r>
                        <a:rPr lang="fr-FR" sz="2000">
                          <a:solidFill>
                            <a:schemeClr val="bg1"/>
                          </a:solidFill>
                          <a:effectLst/>
                          <a:latin typeface="Arial" panose="020B0604020202020204" pitchFamily="34" charset="0"/>
                          <a:cs typeface="Arial" panose="020B0604020202020204" pitchFamily="34" charset="0"/>
                        </a:rPr>
                        <a:t>Locaux, moyens, localisation</a:t>
                      </a:r>
                      <a:endParaRPr lang="fr-FR" sz="20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tc>
                  <a:txBody>
                    <a:bodyPr/>
                    <a:lstStyle/>
                    <a:p>
                      <a:pPr algn="just">
                        <a:spcBef>
                          <a:spcPts val="1200"/>
                        </a:spcBef>
                        <a:spcAft>
                          <a:spcPts val="200"/>
                        </a:spcAft>
                      </a:pPr>
                      <a:r>
                        <a:rPr lang="fr-FR" sz="2000" dirty="0">
                          <a:solidFill>
                            <a:schemeClr val="bg1"/>
                          </a:solidFill>
                          <a:effectLst/>
                          <a:latin typeface="Arial" panose="020B0604020202020204" pitchFamily="34" charset="0"/>
                          <a:cs typeface="Arial" panose="020B0604020202020204" pitchFamily="34" charset="0"/>
                        </a:rPr>
                        <a:t>N’hésitez pas à visiter les locaux et à vérifier les moyens disponibles et les matériels mis à disposition. </a:t>
                      </a:r>
                    </a:p>
                    <a:p>
                      <a:pPr algn="just">
                        <a:spcBef>
                          <a:spcPts val="1200"/>
                        </a:spcBef>
                        <a:spcAft>
                          <a:spcPts val="200"/>
                        </a:spcAft>
                      </a:pPr>
                      <a:r>
                        <a:rPr lang="fr-FR" sz="2000" dirty="0">
                          <a:solidFill>
                            <a:schemeClr val="bg1"/>
                          </a:solidFill>
                          <a:effectLst/>
                          <a:latin typeface="Arial" panose="020B0604020202020204" pitchFamily="34" charset="0"/>
                          <a:cs typeface="Arial" panose="020B0604020202020204" pitchFamily="34" charset="0"/>
                        </a:rPr>
                        <a:t>Ne négligez pas la situation géographique, les transports et parkings, les hôtels et restaurants Ces informations sont à transmettre aux collaborateurs, ce qui leur donne le sentiment d’être reconnus.</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extLst>
                  <a:ext uri="{0D108BD9-81ED-4DB2-BD59-A6C34878D82A}">
                    <a16:rowId xmlns:a16="http://schemas.microsoft.com/office/drawing/2014/main" val="3567896737"/>
                  </a:ext>
                </a:extLst>
              </a:tr>
            </a:tbl>
          </a:graphicData>
        </a:graphic>
      </p:graphicFrame>
    </p:spTree>
    <p:extLst>
      <p:ext uri="{BB962C8B-B14F-4D97-AF65-F5344CB8AC3E}">
        <p14:creationId xmlns:p14="http://schemas.microsoft.com/office/powerpoint/2010/main" val="42048339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76202"/>
            <a:ext cx="11792310" cy="651932"/>
          </a:xfrm>
        </p:spPr>
        <p:txBody>
          <a:bodyPr>
            <a:normAutofit/>
          </a:bodyPr>
          <a:lstStyle/>
          <a:p>
            <a:r>
              <a:rPr lang="fr-FR" sz="2800" b="1" dirty="0"/>
              <a:t>Chapitre 7. </a:t>
            </a:r>
            <a:r>
              <a:rPr lang="fr-FR" sz="2800" b="1"/>
              <a:t>Préparer et suivre les actions de formation</a:t>
            </a:r>
            <a:endParaRPr lang="fr-FR" sz="2800" b="1" dirty="0"/>
          </a:p>
        </p:txBody>
      </p:sp>
      <p:sp>
        <p:nvSpPr>
          <p:cNvPr id="5" name="Titre 1"/>
          <p:cNvSpPr txBox="1">
            <a:spLocks/>
          </p:cNvSpPr>
          <p:nvPr/>
        </p:nvSpPr>
        <p:spPr>
          <a:xfrm>
            <a:off x="0" y="728134"/>
            <a:ext cx="11792310"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solidFill>
                  <a:srgbClr val="FFFF00"/>
                </a:solidFill>
              </a:rPr>
              <a:t>5. Critères de choix des formations</a:t>
            </a:r>
          </a:p>
        </p:txBody>
      </p:sp>
      <p:graphicFrame>
        <p:nvGraphicFramePr>
          <p:cNvPr id="3" name="Tableau 2"/>
          <p:cNvGraphicFramePr>
            <a:graphicFrameLocks noGrp="1"/>
          </p:cNvGraphicFramePr>
          <p:nvPr>
            <p:extLst>
              <p:ext uri="{D42A27DB-BD31-4B8C-83A1-F6EECF244321}">
                <p14:modId xmlns:p14="http://schemas.microsoft.com/office/powerpoint/2010/main" val="3052307236"/>
              </p:ext>
            </p:extLst>
          </p:nvPr>
        </p:nvGraphicFramePr>
        <p:xfrm>
          <a:off x="534838" y="1656272"/>
          <a:ext cx="11050437" cy="4226943"/>
        </p:xfrm>
        <a:graphic>
          <a:graphicData uri="http://schemas.openxmlformats.org/drawingml/2006/table">
            <a:tbl>
              <a:tblPr firstRow="1" firstCol="1" bandRow="1">
                <a:tableStyleId>{D113A9D2-9D6B-4929-AA2D-F23B5EE8CBE7}</a:tableStyleId>
              </a:tblPr>
              <a:tblGrid>
                <a:gridCol w="1529839">
                  <a:extLst>
                    <a:ext uri="{9D8B030D-6E8A-4147-A177-3AD203B41FA5}">
                      <a16:colId xmlns:a16="http://schemas.microsoft.com/office/drawing/2014/main" val="2373954968"/>
                    </a:ext>
                  </a:extLst>
                </a:gridCol>
                <a:gridCol w="9520598">
                  <a:extLst>
                    <a:ext uri="{9D8B030D-6E8A-4147-A177-3AD203B41FA5}">
                      <a16:colId xmlns:a16="http://schemas.microsoft.com/office/drawing/2014/main" val="958610636"/>
                    </a:ext>
                  </a:extLst>
                </a:gridCol>
              </a:tblGrid>
              <a:tr h="1449238">
                <a:tc>
                  <a:txBody>
                    <a:bodyPr/>
                    <a:lstStyle/>
                    <a:p>
                      <a:pPr marL="0" indent="0" algn="l">
                        <a:spcBef>
                          <a:spcPts val="1200"/>
                        </a:spcBef>
                        <a:spcAft>
                          <a:spcPts val="0"/>
                        </a:spcAft>
                        <a:tabLst>
                          <a:tab pos="449263" algn="l"/>
                        </a:tabLst>
                      </a:pPr>
                      <a:r>
                        <a:rPr lang="fr-FR" sz="2000" dirty="0">
                          <a:solidFill>
                            <a:schemeClr val="bg1"/>
                          </a:solidFill>
                          <a:effectLst/>
                          <a:latin typeface="Arial" panose="020B0604020202020204" pitchFamily="34" charset="0"/>
                          <a:cs typeface="Arial" panose="020B0604020202020204" pitchFamily="34" charset="0"/>
                        </a:rPr>
                        <a:t>Coût de la formation</a:t>
                      </a:r>
                    </a:p>
                    <a:p>
                      <a:pPr algn="l">
                        <a:spcAft>
                          <a:spcPts val="0"/>
                        </a:spcAft>
                      </a:pPr>
                      <a:r>
                        <a:rPr lang="fr-FR" sz="2000" dirty="0">
                          <a:solidFill>
                            <a:schemeClr val="bg1"/>
                          </a:solidFill>
                          <a:effectLst/>
                          <a:latin typeface="Arial" panose="020B0604020202020204" pitchFamily="34" charset="0"/>
                          <a:cs typeface="Arial" panose="020B0604020202020204" pitchFamily="34" charset="0"/>
                        </a:rPr>
                        <a:t> </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tc>
                  <a:txBody>
                    <a:bodyPr/>
                    <a:lstStyle/>
                    <a:p>
                      <a:pPr algn="just">
                        <a:spcBef>
                          <a:spcPts val="1200"/>
                        </a:spcBef>
                        <a:spcAft>
                          <a:spcPts val="200"/>
                        </a:spcAft>
                      </a:pPr>
                      <a:r>
                        <a:rPr lang="fr-FR" sz="2000" b="0" dirty="0">
                          <a:solidFill>
                            <a:schemeClr val="bg1"/>
                          </a:solidFill>
                          <a:effectLst/>
                          <a:latin typeface="Arial" panose="020B0604020202020204" pitchFamily="34" charset="0"/>
                          <a:cs typeface="Arial" panose="020B0604020202020204" pitchFamily="34" charset="0"/>
                        </a:rPr>
                        <a:t>Avant de choisir, comparez les devis. Contrôlez les frais et les coûts des supports pédagogiques et vérifiez que le devis inclut tous les frais possibles. Étudiez les conditions d’annulation en cas de nombre de participant trop réduit. Privilégiez les organismes qui garantissent les formations.</a:t>
                      </a:r>
                      <a:endParaRPr lang="fr-FR" sz="20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extLst>
                  <a:ext uri="{0D108BD9-81ED-4DB2-BD59-A6C34878D82A}">
                    <a16:rowId xmlns:a16="http://schemas.microsoft.com/office/drawing/2014/main" val="3633363511"/>
                  </a:ext>
                </a:extLst>
              </a:tr>
              <a:tr h="2777705">
                <a:tc>
                  <a:txBody>
                    <a:bodyPr/>
                    <a:lstStyle/>
                    <a:p>
                      <a:pPr marL="0" indent="0" algn="l">
                        <a:spcBef>
                          <a:spcPts val="1200"/>
                        </a:spcBef>
                        <a:spcAft>
                          <a:spcPts val="0"/>
                        </a:spcAft>
                        <a:tabLst>
                          <a:tab pos="449263" algn="l"/>
                        </a:tabLst>
                      </a:pPr>
                      <a:r>
                        <a:rPr lang="fr-FR" sz="2000" dirty="0">
                          <a:solidFill>
                            <a:schemeClr val="bg1"/>
                          </a:solidFill>
                          <a:effectLst/>
                          <a:latin typeface="Arial" panose="020B0604020202020204" pitchFamily="34" charset="0"/>
                          <a:cs typeface="Arial" panose="020B0604020202020204" pitchFamily="34" charset="0"/>
                        </a:rPr>
                        <a:t>Mentions obligatoires du contrat de formation</a:t>
                      </a:r>
                    </a:p>
                    <a:p>
                      <a:pPr algn="l">
                        <a:spcAft>
                          <a:spcPts val="0"/>
                        </a:spcAft>
                      </a:pPr>
                      <a:r>
                        <a:rPr lang="fr-FR" sz="2000" dirty="0">
                          <a:solidFill>
                            <a:schemeClr val="bg1"/>
                          </a:solidFill>
                          <a:effectLst/>
                          <a:latin typeface="Arial" panose="020B0604020202020204" pitchFamily="34" charset="0"/>
                          <a:cs typeface="Arial" panose="020B0604020202020204" pitchFamily="34" charset="0"/>
                        </a:rPr>
                        <a:t> </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tc>
                  <a:txBody>
                    <a:bodyPr/>
                    <a:lstStyle/>
                    <a:p>
                      <a:pPr algn="just">
                        <a:spcBef>
                          <a:spcPts val="1200"/>
                        </a:spcBef>
                        <a:spcAft>
                          <a:spcPts val="200"/>
                        </a:spcAft>
                      </a:pPr>
                      <a:r>
                        <a:rPr lang="fr-FR" sz="2000" dirty="0">
                          <a:solidFill>
                            <a:schemeClr val="bg1"/>
                          </a:solidFill>
                          <a:effectLst/>
                          <a:latin typeface="Arial" panose="020B0604020202020204" pitchFamily="34" charset="0"/>
                          <a:cs typeface="Arial" panose="020B0604020202020204" pitchFamily="34" charset="0"/>
                        </a:rPr>
                        <a:t>Avant de signer, vérifiez la présence des éléments suivants :</a:t>
                      </a:r>
                    </a:p>
                    <a:p>
                      <a:pPr marL="342900" lvl="0" indent="-342900" algn="just">
                        <a:spcBef>
                          <a:spcPts val="0"/>
                        </a:spcBef>
                        <a:spcAft>
                          <a:spcPts val="200"/>
                        </a:spcAft>
                        <a:buFont typeface="Wingdings" panose="05000000000000000000" pitchFamily="2" charset="2"/>
                        <a:buChar char="q"/>
                      </a:pPr>
                      <a:r>
                        <a:rPr lang="fr-FR" sz="2000" dirty="0">
                          <a:solidFill>
                            <a:schemeClr val="bg1"/>
                          </a:solidFill>
                          <a:effectLst/>
                          <a:latin typeface="Arial" panose="020B0604020202020204" pitchFamily="34" charset="0"/>
                          <a:cs typeface="Arial" panose="020B0604020202020204" pitchFamily="34" charset="0"/>
                        </a:rPr>
                        <a:t>les tarifs correspondant aux devis validés, </a:t>
                      </a:r>
                    </a:p>
                    <a:p>
                      <a:pPr marL="342900" lvl="0" indent="-342900" algn="just">
                        <a:spcBef>
                          <a:spcPts val="0"/>
                        </a:spcBef>
                        <a:spcAft>
                          <a:spcPts val="200"/>
                        </a:spcAft>
                        <a:buFont typeface="Wingdings" panose="05000000000000000000" pitchFamily="2" charset="2"/>
                        <a:buChar char="q"/>
                      </a:pPr>
                      <a:r>
                        <a:rPr lang="fr-FR" sz="2000" dirty="0">
                          <a:solidFill>
                            <a:schemeClr val="bg1"/>
                          </a:solidFill>
                          <a:effectLst/>
                          <a:latin typeface="Arial" panose="020B0604020202020204" pitchFamily="34" charset="0"/>
                          <a:cs typeface="Arial" panose="020B0604020202020204" pitchFamily="34" charset="0"/>
                        </a:rPr>
                        <a:t>les modalités de règlement faisant état du délai de rétractation d’au moins 10 jours, accompagné du calendrier prévisionnel en cas d’échelonnement des paiements,</a:t>
                      </a:r>
                    </a:p>
                    <a:p>
                      <a:pPr marL="342900" lvl="0" indent="-342900" algn="just">
                        <a:spcBef>
                          <a:spcPts val="0"/>
                        </a:spcBef>
                        <a:spcAft>
                          <a:spcPts val="200"/>
                        </a:spcAft>
                        <a:buFont typeface="Wingdings" panose="05000000000000000000" pitchFamily="2" charset="2"/>
                        <a:buChar char="q"/>
                      </a:pPr>
                      <a:r>
                        <a:rPr lang="fr-FR" sz="2000" dirty="0">
                          <a:solidFill>
                            <a:schemeClr val="bg1"/>
                          </a:solidFill>
                          <a:effectLst/>
                          <a:latin typeface="Arial" panose="020B0604020202020204" pitchFamily="34" charset="0"/>
                          <a:cs typeface="Arial" panose="020B0604020202020204" pitchFamily="34" charset="0"/>
                        </a:rPr>
                        <a:t>les conditions financières en cas de cessation anticipée ou d’abandon de stage, </a:t>
                      </a:r>
                    </a:p>
                    <a:p>
                      <a:pPr marL="342900" lvl="0" indent="-342900" algn="just">
                        <a:spcBef>
                          <a:spcPts val="0"/>
                        </a:spcBef>
                        <a:spcAft>
                          <a:spcPts val="200"/>
                        </a:spcAft>
                        <a:buFont typeface="Wingdings" panose="05000000000000000000" pitchFamily="2" charset="2"/>
                        <a:buChar char="q"/>
                      </a:pPr>
                      <a:r>
                        <a:rPr lang="fr-FR" sz="2000" dirty="0">
                          <a:solidFill>
                            <a:schemeClr val="bg1"/>
                          </a:solidFill>
                          <a:effectLst/>
                          <a:latin typeface="Arial" panose="020B0604020202020204" pitchFamily="34" charset="0"/>
                          <a:cs typeface="Arial" panose="020B0604020202020204" pitchFamily="34" charset="0"/>
                        </a:rPr>
                        <a:t>les modalités d’évaluation de l’action de formation.</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0750" marR="40750" marT="0" marB="0" anchor="ctr"/>
                </a:tc>
                <a:extLst>
                  <a:ext uri="{0D108BD9-81ED-4DB2-BD59-A6C34878D82A}">
                    <a16:rowId xmlns:a16="http://schemas.microsoft.com/office/drawing/2014/main" val="3719961316"/>
                  </a:ext>
                </a:extLst>
              </a:tr>
            </a:tbl>
          </a:graphicData>
        </a:graphic>
      </p:graphicFrame>
    </p:spTree>
    <p:extLst>
      <p:ext uri="{BB962C8B-B14F-4D97-AF65-F5344CB8AC3E}">
        <p14:creationId xmlns:p14="http://schemas.microsoft.com/office/powerpoint/2010/main" val="22544037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600</TotalTime>
  <Words>646</Words>
  <Application>Microsoft Office PowerPoint</Application>
  <PresentationFormat>Grand écran</PresentationFormat>
  <Paragraphs>50</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Century Gothic</vt:lpstr>
      <vt:lpstr>Symbol</vt:lpstr>
      <vt:lpstr>Wingdings</vt:lpstr>
      <vt:lpstr>Wingdings 3</vt:lpstr>
      <vt:lpstr>Ion</vt:lpstr>
      <vt:lpstr>Chapitre 7. Préparer et suivre les actions de formation</vt:lpstr>
      <vt:lpstr>Chapitre 7. Préparer et suivre les actions de formation</vt:lpstr>
      <vt:lpstr>Chapitre 7. Préparer et suivre les actions de formation</vt:lpstr>
      <vt:lpstr>Chapitre 7. Préparer et suivre les actions de formation</vt:lpstr>
      <vt:lpstr>Chapitre 7. Préparer et suivre les actions de 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24</cp:revision>
  <dcterms:created xsi:type="dcterms:W3CDTF">2014-01-16T23:14:09Z</dcterms:created>
  <dcterms:modified xsi:type="dcterms:W3CDTF">2023-08-07T22:38:31Z</dcterms:modified>
</cp:coreProperties>
</file>