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0" r:id="rId2"/>
    <p:sldId id="261" r:id="rId3"/>
    <p:sldId id="256" r:id="rId4"/>
    <p:sldId id="257" r:id="rId5"/>
    <p:sldId id="262"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8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2A3A0F-D157-4F62-83BE-A4627BDC6C5D}"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fr-FR"/>
        </a:p>
      </dgm:t>
    </dgm:pt>
    <dgm:pt modelId="{2AC6D181-769A-4B06-A1A7-9285FE65B30C}">
      <dgm:prSet phldrT="[Texte]" custT="1"/>
      <dgm:spPr/>
      <dgm:t>
        <a:bodyPr/>
        <a:lstStyle/>
        <a:p>
          <a:r>
            <a:rPr lang="fr-FR" sz="2400" b="0" dirty="0">
              <a:solidFill>
                <a:srgbClr val="FF0000"/>
              </a:solidFill>
              <a:latin typeface="Arial" panose="020B0604020202020204" pitchFamily="34" charset="0"/>
              <a:cs typeface="Arial" panose="020B0604020202020204" pitchFamily="34" charset="0"/>
            </a:rPr>
            <a:t>Dispositifs</a:t>
          </a:r>
        </a:p>
      </dgm:t>
    </dgm:pt>
    <dgm:pt modelId="{EE18107E-E8CB-4287-B23D-AAD631795921}" type="parTrans" cxnId="{26AF1A7A-8938-4ACE-ABCB-819E827EEEDA}">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963595D3-1060-4FBF-A567-0222507FDC36}" type="sibTrans" cxnId="{26AF1A7A-8938-4ACE-ABCB-819E827EEEDA}">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56F601A8-2F74-493F-92C2-4BD205E94E86}">
      <dgm:prSet phldrT="[Texte]" custT="1"/>
      <dgm:spPr/>
      <dgm:t>
        <a:bodyPr/>
        <a:lstStyle/>
        <a:p>
          <a:r>
            <a:rPr lang="fr-FR" sz="2400" b="0" dirty="0">
              <a:solidFill>
                <a:srgbClr val="FF0000"/>
              </a:solidFill>
              <a:latin typeface="Arial" panose="020B0604020202020204" pitchFamily="34" charset="0"/>
              <a:cs typeface="Arial" panose="020B0604020202020204" pitchFamily="34" charset="0"/>
            </a:rPr>
            <a:t>CPF (compte personnel de formation)</a:t>
          </a:r>
        </a:p>
      </dgm:t>
    </dgm:pt>
    <dgm:pt modelId="{0C7BF3BE-160A-4CA3-A365-8EA6EF356B4C}" type="parTrans" cxnId="{A8E22548-23B5-46AB-BA89-44C4A03807F2}">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9F9EE7EB-FCD0-411C-AB52-F734621ECA1F}" type="sibTrans" cxnId="{A8E22548-23B5-46AB-BA89-44C4A03807F2}">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4C31800E-F544-4847-BBD6-F7877FA23BDE}">
      <dgm:prSet phldrT="[Texte]" custT="1"/>
      <dgm:spPr/>
      <dgm:t>
        <a:bodyPr/>
        <a:lstStyle/>
        <a:p>
          <a:r>
            <a:rPr lang="fr-FR" sz="2400" b="0" dirty="0">
              <a:solidFill>
                <a:srgbClr val="FF0000"/>
              </a:solidFill>
              <a:latin typeface="Arial" panose="020B0604020202020204" pitchFamily="34" charset="0"/>
              <a:cs typeface="Arial" panose="020B0604020202020204" pitchFamily="34" charset="0"/>
            </a:rPr>
            <a:t>Bilan de compétence et congé de bilan de compétence</a:t>
          </a:r>
        </a:p>
      </dgm:t>
    </dgm:pt>
    <dgm:pt modelId="{10832FE1-5A4B-41C0-A5D3-2B2B802A896D}" type="parTrans" cxnId="{7038107B-A4A8-4200-93FC-92DEC9FA3BF7}">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53B91203-F1BC-4A5F-B523-3C2A15CA032B}" type="sibTrans" cxnId="{7038107B-A4A8-4200-93FC-92DEC9FA3BF7}">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DC133A21-1F98-440A-BF2D-407B5472FFB9}">
      <dgm:prSet phldrT="[Texte]" custT="1"/>
      <dgm:spPr/>
      <dgm:t>
        <a:bodyPr/>
        <a:lstStyle/>
        <a:p>
          <a:r>
            <a:rPr lang="fr-FR" sz="2400" b="0" dirty="0">
              <a:solidFill>
                <a:srgbClr val="FF0000"/>
              </a:solidFill>
              <a:latin typeface="Arial" panose="020B0604020202020204" pitchFamily="34" charset="0"/>
              <a:cs typeface="Arial" panose="020B0604020202020204" pitchFamily="34" charset="0"/>
            </a:rPr>
            <a:t>Projet de transition professionnelle</a:t>
          </a:r>
        </a:p>
      </dgm:t>
    </dgm:pt>
    <dgm:pt modelId="{C62851E8-EF35-4883-9407-0AC011CA21CD}" type="parTrans" cxnId="{0FE0D529-7CFC-475E-9BDE-CA29EFC02AA9}">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B7BCF7FF-E0F8-4E9F-BB33-FE4306D03AC6}" type="sibTrans" cxnId="{0FE0D529-7CFC-475E-9BDE-CA29EFC02AA9}">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D9419047-0D8D-4A06-AF0E-A5C9CF5B9B4A}">
      <dgm:prSet phldrT="[Texte]" custT="1"/>
      <dgm:spPr/>
      <dgm:t>
        <a:bodyPr/>
        <a:lstStyle/>
        <a:p>
          <a:r>
            <a:rPr lang="fr-FR" sz="2400" b="0" dirty="0">
              <a:solidFill>
                <a:srgbClr val="FF0000"/>
              </a:solidFill>
              <a:latin typeface="Arial" panose="020B0604020202020204" pitchFamily="34" charset="0"/>
              <a:cs typeface="Arial" panose="020B0604020202020204" pitchFamily="34" charset="0"/>
            </a:rPr>
            <a:t>Validation des acquis de l’expérience (VAE) et le congé pour VAE</a:t>
          </a:r>
        </a:p>
      </dgm:t>
    </dgm:pt>
    <dgm:pt modelId="{3D849C65-B923-4DFA-A994-D86173874195}" type="parTrans" cxnId="{EF98DE77-58C1-4E8C-A929-533EBED1D2EB}">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09247B44-01AD-4DED-B505-23047F9FB575}" type="sibTrans" cxnId="{EF98DE77-58C1-4E8C-A929-533EBED1D2EB}">
      <dgm:prSet/>
      <dgm:spPr/>
      <dgm:t>
        <a:bodyPr/>
        <a:lstStyle/>
        <a:p>
          <a:endParaRPr lang="fr-FR" sz="1600" b="0">
            <a:solidFill>
              <a:srgbClr val="FF0000"/>
            </a:solidFill>
            <a:latin typeface="Arial" panose="020B0604020202020204" pitchFamily="34" charset="0"/>
            <a:cs typeface="Arial" panose="020B0604020202020204" pitchFamily="34" charset="0"/>
          </a:endParaRPr>
        </a:p>
      </dgm:t>
    </dgm:pt>
    <dgm:pt modelId="{C9C36B57-ABC7-4A7E-868D-F4B309B172DE}" type="pres">
      <dgm:prSet presAssocID="{482A3A0F-D157-4F62-83BE-A4627BDC6C5D}" presName="hierChild1" presStyleCnt="0">
        <dgm:presLayoutVars>
          <dgm:orgChart val="1"/>
          <dgm:chPref val="1"/>
          <dgm:dir/>
          <dgm:animOne val="branch"/>
          <dgm:animLvl val="lvl"/>
          <dgm:resizeHandles/>
        </dgm:presLayoutVars>
      </dgm:prSet>
      <dgm:spPr/>
    </dgm:pt>
    <dgm:pt modelId="{6C0E5163-58BA-450C-AF01-B9A128B27B35}" type="pres">
      <dgm:prSet presAssocID="{2AC6D181-769A-4B06-A1A7-9285FE65B30C}" presName="hierRoot1" presStyleCnt="0">
        <dgm:presLayoutVars>
          <dgm:hierBranch val="init"/>
        </dgm:presLayoutVars>
      </dgm:prSet>
      <dgm:spPr/>
    </dgm:pt>
    <dgm:pt modelId="{549A6940-590F-419F-B45C-8E73E23FAD52}" type="pres">
      <dgm:prSet presAssocID="{2AC6D181-769A-4B06-A1A7-9285FE65B30C}" presName="rootComposite1" presStyleCnt="0"/>
      <dgm:spPr/>
    </dgm:pt>
    <dgm:pt modelId="{1B69DEC9-5ADB-4448-A812-BAE194FA13E0}" type="pres">
      <dgm:prSet presAssocID="{2AC6D181-769A-4B06-A1A7-9285FE65B30C}" presName="rootText1" presStyleLbl="node0" presStyleIdx="0" presStyleCnt="1">
        <dgm:presLayoutVars>
          <dgm:chPref val="3"/>
        </dgm:presLayoutVars>
      </dgm:prSet>
      <dgm:spPr/>
    </dgm:pt>
    <dgm:pt modelId="{9D6C1A11-7C47-449F-9585-94A45EFA63A6}" type="pres">
      <dgm:prSet presAssocID="{2AC6D181-769A-4B06-A1A7-9285FE65B30C}" presName="rootConnector1" presStyleLbl="node1" presStyleIdx="0" presStyleCnt="0"/>
      <dgm:spPr/>
    </dgm:pt>
    <dgm:pt modelId="{DE82918F-C40F-4251-8A01-7412CF32B6CF}" type="pres">
      <dgm:prSet presAssocID="{2AC6D181-769A-4B06-A1A7-9285FE65B30C}" presName="hierChild2" presStyleCnt="0"/>
      <dgm:spPr/>
    </dgm:pt>
    <dgm:pt modelId="{41ECA405-DD9F-467B-BDBA-FFD441E31391}" type="pres">
      <dgm:prSet presAssocID="{0C7BF3BE-160A-4CA3-A365-8EA6EF356B4C}" presName="Name64" presStyleLbl="parChTrans1D2" presStyleIdx="0" presStyleCnt="4"/>
      <dgm:spPr/>
    </dgm:pt>
    <dgm:pt modelId="{6E5777D3-B662-42C2-A9DF-1482C97CFA34}" type="pres">
      <dgm:prSet presAssocID="{56F601A8-2F74-493F-92C2-4BD205E94E86}" presName="hierRoot2" presStyleCnt="0">
        <dgm:presLayoutVars>
          <dgm:hierBranch val="init"/>
        </dgm:presLayoutVars>
      </dgm:prSet>
      <dgm:spPr/>
    </dgm:pt>
    <dgm:pt modelId="{CFA0884F-640F-48A4-A730-C4DE50798038}" type="pres">
      <dgm:prSet presAssocID="{56F601A8-2F74-493F-92C2-4BD205E94E86}" presName="rootComposite" presStyleCnt="0"/>
      <dgm:spPr/>
    </dgm:pt>
    <dgm:pt modelId="{FFD005B2-67F9-48D2-A929-374F5A1C8C5D}" type="pres">
      <dgm:prSet presAssocID="{56F601A8-2F74-493F-92C2-4BD205E94E86}" presName="rootText" presStyleLbl="node2" presStyleIdx="0" presStyleCnt="4" custScaleX="324529" custLinFactNeighborY="3469">
        <dgm:presLayoutVars>
          <dgm:chPref val="3"/>
        </dgm:presLayoutVars>
      </dgm:prSet>
      <dgm:spPr/>
    </dgm:pt>
    <dgm:pt modelId="{7E696550-EBFF-4813-A6DE-78CE56950C60}" type="pres">
      <dgm:prSet presAssocID="{56F601A8-2F74-493F-92C2-4BD205E94E86}" presName="rootConnector" presStyleLbl="node2" presStyleIdx="0" presStyleCnt="4"/>
      <dgm:spPr/>
    </dgm:pt>
    <dgm:pt modelId="{638CB10A-CC4C-4C33-AB17-55FFF0CC38EC}" type="pres">
      <dgm:prSet presAssocID="{56F601A8-2F74-493F-92C2-4BD205E94E86}" presName="hierChild4" presStyleCnt="0"/>
      <dgm:spPr/>
    </dgm:pt>
    <dgm:pt modelId="{0C6955DF-8D53-45F7-B426-C759EFDB7614}" type="pres">
      <dgm:prSet presAssocID="{56F601A8-2F74-493F-92C2-4BD205E94E86}" presName="hierChild5" presStyleCnt="0"/>
      <dgm:spPr/>
    </dgm:pt>
    <dgm:pt modelId="{EAB2B641-A27F-446E-9E50-DCA4B96B36D9}" type="pres">
      <dgm:prSet presAssocID="{C62851E8-EF35-4883-9407-0AC011CA21CD}" presName="Name64" presStyleLbl="parChTrans1D2" presStyleIdx="1" presStyleCnt="4"/>
      <dgm:spPr/>
    </dgm:pt>
    <dgm:pt modelId="{5536CD90-2AE8-4A20-BD11-1C002A0FF104}" type="pres">
      <dgm:prSet presAssocID="{DC133A21-1F98-440A-BF2D-407B5472FFB9}" presName="hierRoot2" presStyleCnt="0">
        <dgm:presLayoutVars>
          <dgm:hierBranch val="init"/>
        </dgm:presLayoutVars>
      </dgm:prSet>
      <dgm:spPr/>
    </dgm:pt>
    <dgm:pt modelId="{299FBA30-77F6-4245-B545-FBDFFDF0345B}" type="pres">
      <dgm:prSet presAssocID="{DC133A21-1F98-440A-BF2D-407B5472FFB9}" presName="rootComposite" presStyleCnt="0"/>
      <dgm:spPr/>
    </dgm:pt>
    <dgm:pt modelId="{B848273B-35EE-4FCE-AF75-4391166FE53A}" type="pres">
      <dgm:prSet presAssocID="{DC133A21-1F98-440A-BF2D-407B5472FFB9}" presName="rootText" presStyleLbl="node2" presStyleIdx="1" presStyleCnt="4" custScaleX="324529" custLinFactNeighborY="3469">
        <dgm:presLayoutVars>
          <dgm:chPref val="3"/>
        </dgm:presLayoutVars>
      </dgm:prSet>
      <dgm:spPr/>
    </dgm:pt>
    <dgm:pt modelId="{09793745-1B7A-4669-91B7-1AE4A484F840}" type="pres">
      <dgm:prSet presAssocID="{DC133A21-1F98-440A-BF2D-407B5472FFB9}" presName="rootConnector" presStyleLbl="node2" presStyleIdx="1" presStyleCnt="4"/>
      <dgm:spPr/>
    </dgm:pt>
    <dgm:pt modelId="{50B7BDF6-5E85-419E-B206-AFF5F60FD689}" type="pres">
      <dgm:prSet presAssocID="{DC133A21-1F98-440A-BF2D-407B5472FFB9}" presName="hierChild4" presStyleCnt="0"/>
      <dgm:spPr/>
    </dgm:pt>
    <dgm:pt modelId="{54C5960A-26AA-4ECE-90F2-CDA97B9D36AB}" type="pres">
      <dgm:prSet presAssocID="{DC133A21-1F98-440A-BF2D-407B5472FFB9}" presName="hierChild5" presStyleCnt="0"/>
      <dgm:spPr/>
    </dgm:pt>
    <dgm:pt modelId="{9B61FE07-DC21-4461-A520-D285104DD9A9}" type="pres">
      <dgm:prSet presAssocID="{10832FE1-5A4B-41C0-A5D3-2B2B802A896D}" presName="Name64" presStyleLbl="parChTrans1D2" presStyleIdx="2" presStyleCnt="4"/>
      <dgm:spPr/>
    </dgm:pt>
    <dgm:pt modelId="{625188B8-6EEB-4500-A1A3-DEB0F348E289}" type="pres">
      <dgm:prSet presAssocID="{4C31800E-F544-4847-BBD6-F7877FA23BDE}" presName="hierRoot2" presStyleCnt="0">
        <dgm:presLayoutVars>
          <dgm:hierBranch val="init"/>
        </dgm:presLayoutVars>
      </dgm:prSet>
      <dgm:spPr/>
    </dgm:pt>
    <dgm:pt modelId="{73EBBB89-C6B2-40A2-895E-674713CD4B85}" type="pres">
      <dgm:prSet presAssocID="{4C31800E-F544-4847-BBD6-F7877FA23BDE}" presName="rootComposite" presStyleCnt="0"/>
      <dgm:spPr/>
    </dgm:pt>
    <dgm:pt modelId="{0B88370E-891C-424E-8179-33E6942C3932}" type="pres">
      <dgm:prSet presAssocID="{4C31800E-F544-4847-BBD6-F7877FA23BDE}" presName="rootText" presStyleLbl="node2" presStyleIdx="2" presStyleCnt="4" custScaleX="324529" custLinFactNeighborY="3469">
        <dgm:presLayoutVars>
          <dgm:chPref val="3"/>
        </dgm:presLayoutVars>
      </dgm:prSet>
      <dgm:spPr/>
    </dgm:pt>
    <dgm:pt modelId="{F71E11E7-FE30-47AD-9849-609464C4B4B3}" type="pres">
      <dgm:prSet presAssocID="{4C31800E-F544-4847-BBD6-F7877FA23BDE}" presName="rootConnector" presStyleLbl="node2" presStyleIdx="2" presStyleCnt="4"/>
      <dgm:spPr/>
    </dgm:pt>
    <dgm:pt modelId="{16D57EA0-5CC3-4F7D-8D6C-42EA2E0F0A8F}" type="pres">
      <dgm:prSet presAssocID="{4C31800E-F544-4847-BBD6-F7877FA23BDE}" presName="hierChild4" presStyleCnt="0"/>
      <dgm:spPr/>
    </dgm:pt>
    <dgm:pt modelId="{F12589CF-A990-433C-AA7B-99838C82B7BE}" type="pres">
      <dgm:prSet presAssocID="{4C31800E-F544-4847-BBD6-F7877FA23BDE}" presName="hierChild5" presStyleCnt="0"/>
      <dgm:spPr/>
    </dgm:pt>
    <dgm:pt modelId="{73FB48FA-B598-43EB-9D7D-CD8FB25FDF10}" type="pres">
      <dgm:prSet presAssocID="{3D849C65-B923-4DFA-A994-D86173874195}" presName="Name64" presStyleLbl="parChTrans1D2" presStyleIdx="3" presStyleCnt="4"/>
      <dgm:spPr/>
    </dgm:pt>
    <dgm:pt modelId="{6E031F4D-B58C-4B5C-B92F-B2609BAA36A1}" type="pres">
      <dgm:prSet presAssocID="{D9419047-0D8D-4A06-AF0E-A5C9CF5B9B4A}" presName="hierRoot2" presStyleCnt="0">
        <dgm:presLayoutVars>
          <dgm:hierBranch val="init"/>
        </dgm:presLayoutVars>
      </dgm:prSet>
      <dgm:spPr/>
    </dgm:pt>
    <dgm:pt modelId="{149E6874-AA6B-4B9C-A2B8-E7CCB2064AE5}" type="pres">
      <dgm:prSet presAssocID="{D9419047-0D8D-4A06-AF0E-A5C9CF5B9B4A}" presName="rootComposite" presStyleCnt="0"/>
      <dgm:spPr/>
    </dgm:pt>
    <dgm:pt modelId="{FB442AE3-DEA7-4E17-9CA0-034121F8E474}" type="pres">
      <dgm:prSet presAssocID="{D9419047-0D8D-4A06-AF0E-A5C9CF5B9B4A}" presName="rootText" presStyleLbl="node2" presStyleIdx="3" presStyleCnt="4" custScaleX="324529" custLinFactNeighborY="3469">
        <dgm:presLayoutVars>
          <dgm:chPref val="3"/>
        </dgm:presLayoutVars>
      </dgm:prSet>
      <dgm:spPr/>
    </dgm:pt>
    <dgm:pt modelId="{E3680D49-9CFD-4491-9757-632E5FD7916C}" type="pres">
      <dgm:prSet presAssocID="{D9419047-0D8D-4A06-AF0E-A5C9CF5B9B4A}" presName="rootConnector" presStyleLbl="node2" presStyleIdx="3" presStyleCnt="4"/>
      <dgm:spPr/>
    </dgm:pt>
    <dgm:pt modelId="{7518C8EE-4CBA-452B-B007-7E03AC4B9A9D}" type="pres">
      <dgm:prSet presAssocID="{D9419047-0D8D-4A06-AF0E-A5C9CF5B9B4A}" presName="hierChild4" presStyleCnt="0"/>
      <dgm:spPr/>
    </dgm:pt>
    <dgm:pt modelId="{9AC9F337-9367-4D44-9BD8-BE638284C1D4}" type="pres">
      <dgm:prSet presAssocID="{D9419047-0D8D-4A06-AF0E-A5C9CF5B9B4A}" presName="hierChild5" presStyleCnt="0"/>
      <dgm:spPr/>
    </dgm:pt>
    <dgm:pt modelId="{2E2DE2D1-8EE5-427A-A047-257287D73628}" type="pres">
      <dgm:prSet presAssocID="{2AC6D181-769A-4B06-A1A7-9285FE65B30C}" presName="hierChild3" presStyleCnt="0"/>
      <dgm:spPr/>
    </dgm:pt>
  </dgm:ptLst>
  <dgm:cxnLst>
    <dgm:cxn modelId="{ABAE1B03-540A-447C-91B8-7B2DF8DEF07A}" type="presOf" srcId="{DC133A21-1F98-440A-BF2D-407B5472FFB9}" destId="{09793745-1B7A-4669-91B7-1AE4A484F840}" srcOrd="1" destOrd="0" presId="urn:microsoft.com/office/officeart/2009/3/layout/HorizontalOrganizationChart"/>
    <dgm:cxn modelId="{0FE0D529-7CFC-475E-9BDE-CA29EFC02AA9}" srcId="{2AC6D181-769A-4B06-A1A7-9285FE65B30C}" destId="{DC133A21-1F98-440A-BF2D-407B5472FFB9}" srcOrd="1" destOrd="0" parTransId="{C62851E8-EF35-4883-9407-0AC011CA21CD}" sibTransId="{B7BCF7FF-E0F8-4E9F-BB33-FE4306D03AC6}"/>
    <dgm:cxn modelId="{A8E22548-23B5-46AB-BA89-44C4A03807F2}" srcId="{2AC6D181-769A-4B06-A1A7-9285FE65B30C}" destId="{56F601A8-2F74-493F-92C2-4BD205E94E86}" srcOrd="0" destOrd="0" parTransId="{0C7BF3BE-160A-4CA3-A365-8EA6EF356B4C}" sibTransId="{9F9EE7EB-FCD0-411C-AB52-F734621ECA1F}"/>
    <dgm:cxn modelId="{7366BD48-39F9-4478-9BC5-6B3AB93E6B90}" type="presOf" srcId="{56F601A8-2F74-493F-92C2-4BD205E94E86}" destId="{7E696550-EBFF-4813-A6DE-78CE56950C60}" srcOrd="1" destOrd="0" presId="urn:microsoft.com/office/officeart/2009/3/layout/HorizontalOrganizationChart"/>
    <dgm:cxn modelId="{74E00D51-E814-47F7-94FF-F7117DFE2A80}" type="presOf" srcId="{3D849C65-B923-4DFA-A994-D86173874195}" destId="{73FB48FA-B598-43EB-9D7D-CD8FB25FDF10}" srcOrd="0" destOrd="0" presId="urn:microsoft.com/office/officeart/2009/3/layout/HorizontalOrganizationChart"/>
    <dgm:cxn modelId="{8BEE1453-68F1-4AC3-90BF-23DD022404D0}" type="presOf" srcId="{D9419047-0D8D-4A06-AF0E-A5C9CF5B9B4A}" destId="{FB442AE3-DEA7-4E17-9CA0-034121F8E474}" srcOrd="0" destOrd="0" presId="urn:microsoft.com/office/officeart/2009/3/layout/HorizontalOrganizationChart"/>
    <dgm:cxn modelId="{0AB23274-4761-46C9-BEE4-0549DE6AFF1D}" type="presOf" srcId="{4C31800E-F544-4847-BBD6-F7877FA23BDE}" destId="{F71E11E7-FE30-47AD-9849-609464C4B4B3}" srcOrd="1" destOrd="0" presId="urn:microsoft.com/office/officeart/2009/3/layout/HorizontalOrganizationChart"/>
    <dgm:cxn modelId="{AC835275-CF1D-47CE-B061-85325A7E877D}" type="presOf" srcId="{2AC6D181-769A-4B06-A1A7-9285FE65B30C}" destId="{1B69DEC9-5ADB-4448-A812-BAE194FA13E0}" srcOrd="0" destOrd="0" presId="urn:microsoft.com/office/officeart/2009/3/layout/HorizontalOrganizationChart"/>
    <dgm:cxn modelId="{EF98DE77-58C1-4E8C-A929-533EBED1D2EB}" srcId="{2AC6D181-769A-4B06-A1A7-9285FE65B30C}" destId="{D9419047-0D8D-4A06-AF0E-A5C9CF5B9B4A}" srcOrd="3" destOrd="0" parTransId="{3D849C65-B923-4DFA-A994-D86173874195}" sibTransId="{09247B44-01AD-4DED-B505-23047F9FB575}"/>
    <dgm:cxn modelId="{26AF1A7A-8938-4ACE-ABCB-819E827EEEDA}" srcId="{482A3A0F-D157-4F62-83BE-A4627BDC6C5D}" destId="{2AC6D181-769A-4B06-A1A7-9285FE65B30C}" srcOrd="0" destOrd="0" parTransId="{EE18107E-E8CB-4287-B23D-AAD631795921}" sibTransId="{963595D3-1060-4FBF-A567-0222507FDC36}"/>
    <dgm:cxn modelId="{7038107B-A4A8-4200-93FC-92DEC9FA3BF7}" srcId="{2AC6D181-769A-4B06-A1A7-9285FE65B30C}" destId="{4C31800E-F544-4847-BBD6-F7877FA23BDE}" srcOrd="2" destOrd="0" parTransId="{10832FE1-5A4B-41C0-A5D3-2B2B802A896D}" sibTransId="{53B91203-F1BC-4A5F-B523-3C2A15CA032B}"/>
    <dgm:cxn modelId="{A29A627B-DA36-4A4D-B05F-14E314250F0D}" type="presOf" srcId="{10832FE1-5A4B-41C0-A5D3-2B2B802A896D}" destId="{9B61FE07-DC21-4461-A520-D285104DD9A9}" srcOrd="0" destOrd="0" presId="urn:microsoft.com/office/officeart/2009/3/layout/HorizontalOrganizationChart"/>
    <dgm:cxn modelId="{7B686A7C-DE0D-4CD6-A31F-B592399920F9}" type="presOf" srcId="{0C7BF3BE-160A-4CA3-A365-8EA6EF356B4C}" destId="{41ECA405-DD9F-467B-BDBA-FFD441E31391}" srcOrd="0" destOrd="0" presId="urn:microsoft.com/office/officeart/2009/3/layout/HorizontalOrganizationChart"/>
    <dgm:cxn modelId="{316D0283-2ECA-45C6-AE16-881247E3B9E8}" type="presOf" srcId="{2AC6D181-769A-4B06-A1A7-9285FE65B30C}" destId="{9D6C1A11-7C47-449F-9585-94A45EFA63A6}" srcOrd="1" destOrd="0" presId="urn:microsoft.com/office/officeart/2009/3/layout/HorizontalOrganizationChart"/>
    <dgm:cxn modelId="{63D0F092-6E94-4909-8BE2-CE017D460E91}" type="presOf" srcId="{482A3A0F-D157-4F62-83BE-A4627BDC6C5D}" destId="{C9C36B57-ABC7-4A7E-868D-F4B309B172DE}" srcOrd="0" destOrd="0" presId="urn:microsoft.com/office/officeart/2009/3/layout/HorizontalOrganizationChart"/>
    <dgm:cxn modelId="{5C1461A6-6C16-4950-878E-9C9631295306}" type="presOf" srcId="{C62851E8-EF35-4883-9407-0AC011CA21CD}" destId="{EAB2B641-A27F-446E-9E50-DCA4B96B36D9}" srcOrd="0" destOrd="0" presId="urn:microsoft.com/office/officeart/2009/3/layout/HorizontalOrganizationChart"/>
    <dgm:cxn modelId="{5FBC28C4-7049-41EC-963B-274F6527FF79}" type="presOf" srcId="{D9419047-0D8D-4A06-AF0E-A5C9CF5B9B4A}" destId="{E3680D49-9CFD-4491-9757-632E5FD7916C}" srcOrd="1" destOrd="0" presId="urn:microsoft.com/office/officeart/2009/3/layout/HorizontalOrganizationChart"/>
    <dgm:cxn modelId="{6BEF94E1-B92C-4D41-BF1A-8022CE2DFADD}" type="presOf" srcId="{DC133A21-1F98-440A-BF2D-407B5472FFB9}" destId="{B848273B-35EE-4FCE-AF75-4391166FE53A}" srcOrd="0" destOrd="0" presId="urn:microsoft.com/office/officeart/2009/3/layout/HorizontalOrganizationChart"/>
    <dgm:cxn modelId="{EFE0BAE3-DBC4-4F30-817F-8A60693B1F05}" type="presOf" srcId="{4C31800E-F544-4847-BBD6-F7877FA23BDE}" destId="{0B88370E-891C-424E-8179-33E6942C3932}" srcOrd="0" destOrd="0" presId="urn:microsoft.com/office/officeart/2009/3/layout/HorizontalOrganizationChart"/>
    <dgm:cxn modelId="{B2C45BEC-725A-4BCD-A547-1348D8D225F9}" type="presOf" srcId="{56F601A8-2F74-493F-92C2-4BD205E94E86}" destId="{FFD005B2-67F9-48D2-A929-374F5A1C8C5D}" srcOrd="0" destOrd="0" presId="urn:microsoft.com/office/officeart/2009/3/layout/HorizontalOrganizationChart"/>
    <dgm:cxn modelId="{3C7695F4-B6BB-4823-ABCA-AF8701568478}" type="presParOf" srcId="{C9C36B57-ABC7-4A7E-868D-F4B309B172DE}" destId="{6C0E5163-58BA-450C-AF01-B9A128B27B35}" srcOrd="0" destOrd="0" presId="urn:microsoft.com/office/officeart/2009/3/layout/HorizontalOrganizationChart"/>
    <dgm:cxn modelId="{1E52FB8B-87D3-4A07-9157-7AAA2A3B15AB}" type="presParOf" srcId="{6C0E5163-58BA-450C-AF01-B9A128B27B35}" destId="{549A6940-590F-419F-B45C-8E73E23FAD52}" srcOrd="0" destOrd="0" presId="urn:microsoft.com/office/officeart/2009/3/layout/HorizontalOrganizationChart"/>
    <dgm:cxn modelId="{1EDCDF70-ED4A-4D67-BF6E-6893589B6A27}" type="presParOf" srcId="{549A6940-590F-419F-B45C-8E73E23FAD52}" destId="{1B69DEC9-5ADB-4448-A812-BAE194FA13E0}" srcOrd="0" destOrd="0" presId="urn:microsoft.com/office/officeart/2009/3/layout/HorizontalOrganizationChart"/>
    <dgm:cxn modelId="{5AE522DF-9340-4D63-B61A-820F5B2C123D}" type="presParOf" srcId="{549A6940-590F-419F-B45C-8E73E23FAD52}" destId="{9D6C1A11-7C47-449F-9585-94A45EFA63A6}" srcOrd="1" destOrd="0" presId="urn:microsoft.com/office/officeart/2009/3/layout/HorizontalOrganizationChart"/>
    <dgm:cxn modelId="{28989AC8-F197-417C-A518-53A818883764}" type="presParOf" srcId="{6C0E5163-58BA-450C-AF01-B9A128B27B35}" destId="{DE82918F-C40F-4251-8A01-7412CF32B6CF}" srcOrd="1" destOrd="0" presId="urn:microsoft.com/office/officeart/2009/3/layout/HorizontalOrganizationChart"/>
    <dgm:cxn modelId="{71E1C382-FE26-479F-A434-04F2585DB403}" type="presParOf" srcId="{DE82918F-C40F-4251-8A01-7412CF32B6CF}" destId="{41ECA405-DD9F-467B-BDBA-FFD441E31391}" srcOrd="0" destOrd="0" presId="urn:microsoft.com/office/officeart/2009/3/layout/HorizontalOrganizationChart"/>
    <dgm:cxn modelId="{0B2C50EB-67FF-48D2-AADE-05071C4C4D51}" type="presParOf" srcId="{DE82918F-C40F-4251-8A01-7412CF32B6CF}" destId="{6E5777D3-B662-42C2-A9DF-1482C97CFA34}" srcOrd="1" destOrd="0" presId="urn:microsoft.com/office/officeart/2009/3/layout/HorizontalOrganizationChart"/>
    <dgm:cxn modelId="{45E3FAEC-D9A1-4A8C-AF96-7BF2B9982B6A}" type="presParOf" srcId="{6E5777D3-B662-42C2-A9DF-1482C97CFA34}" destId="{CFA0884F-640F-48A4-A730-C4DE50798038}" srcOrd="0" destOrd="0" presId="urn:microsoft.com/office/officeart/2009/3/layout/HorizontalOrganizationChart"/>
    <dgm:cxn modelId="{64C5125F-61CC-4986-B152-CEB2CF088E9D}" type="presParOf" srcId="{CFA0884F-640F-48A4-A730-C4DE50798038}" destId="{FFD005B2-67F9-48D2-A929-374F5A1C8C5D}" srcOrd="0" destOrd="0" presId="urn:microsoft.com/office/officeart/2009/3/layout/HorizontalOrganizationChart"/>
    <dgm:cxn modelId="{E0F8DCF5-4654-43BD-AF65-787A15144144}" type="presParOf" srcId="{CFA0884F-640F-48A4-A730-C4DE50798038}" destId="{7E696550-EBFF-4813-A6DE-78CE56950C60}" srcOrd="1" destOrd="0" presId="urn:microsoft.com/office/officeart/2009/3/layout/HorizontalOrganizationChart"/>
    <dgm:cxn modelId="{51C94B2C-80A9-4F37-98AF-AF57A2E21437}" type="presParOf" srcId="{6E5777D3-B662-42C2-A9DF-1482C97CFA34}" destId="{638CB10A-CC4C-4C33-AB17-55FFF0CC38EC}" srcOrd="1" destOrd="0" presId="urn:microsoft.com/office/officeart/2009/3/layout/HorizontalOrganizationChart"/>
    <dgm:cxn modelId="{E94EA87E-BA0C-409F-9DDA-ECF3515085EA}" type="presParOf" srcId="{6E5777D3-B662-42C2-A9DF-1482C97CFA34}" destId="{0C6955DF-8D53-45F7-B426-C759EFDB7614}" srcOrd="2" destOrd="0" presId="urn:microsoft.com/office/officeart/2009/3/layout/HorizontalOrganizationChart"/>
    <dgm:cxn modelId="{153C3C6F-091B-4A6E-9F2A-4ACE272ED8FD}" type="presParOf" srcId="{DE82918F-C40F-4251-8A01-7412CF32B6CF}" destId="{EAB2B641-A27F-446E-9E50-DCA4B96B36D9}" srcOrd="2" destOrd="0" presId="urn:microsoft.com/office/officeart/2009/3/layout/HorizontalOrganizationChart"/>
    <dgm:cxn modelId="{C156E50C-5BBA-4F80-ADCC-B3D5D637FE1B}" type="presParOf" srcId="{DE82918F-C40F-4251-8A01-7412CF32B6CF}" destId="{5536CD90-2AE8-4A20-BD11-1C002A0FF104}" srcOrd="3" destOrd="0" presId="urn:microsoft.com/office/officeart/2009/3/layout/HorizontalOrganizationChart"/>
    <dgm:cxn modelId="{AD07DDDE-C710-4BAE-8033-A556EC7A9D5B}" type="presParOf" srcId="{5536CD90-2AE8-4A20-BD11-1C002A0FF104}" destId="{299FBA30-77F6-4245-B545-FBDFFDF0345B}" srcOrd="0" destOrd="0" presId="urn:microsoft.com/office/officeart/2009/3/layout/HorizontalOrganizationChart"/>
    <dgm:cxn modelId="{0ADDC5E3-6B9F-431B-B604-E859396326AE}" type="presParOf" srcId="{299FBA30-77F6-4245-B545-FBDFFDF0345B}" destId="{B848273B-35EE-4FCE-AF75-4391166FE53A}" srcOrd="0" destOrd="0" presId="urn:microsoft.com/office/officeart/2009/3/layout/HorizontalOrganizationChart"/>
    <dgm:cxn modelId="{4C651116-0966-4DDA-A185-49CBBC29A801}" type="presParOf" srcId="{299FBA30-77F6-4245-B545-FBDFFDF0345B}" destId="{09793745-1B7A-4669-91B7-1AE4A484F840}" srcOrd="1" destOrd="0" presId="urn:microsoft.com/office/officeart/2009/3/layout/HorizontalOrganizationChart"/>
    <dgm:cxn modelId="{58E8E3BD-A136-4677-B0C5-4E64955700A3}" type="presParOf" srcId="{5536CD90-2AE8-4A20-BD11-1C002A0FF104}" destId="{50B7BDF6-5E85-419E-B206-AFF5F60FD689}" srcOrd="1" destOrd="0" presId="urn:microsoft.com/office/officeart/2009/3/layout/HorizontalOrganizationChart"/>
    <dgm:cxn modelId="{F6A74CDD-E9CD-43D3-BCB1-F4FCF5984984}" type="presParOf" srcId="{5536CD90-2AE8-4A20-BD11-1C002A0FF104}" destId="{54C5960A-26AA-4ECE-90F2-CDA97B9D36AB}" srcOrd="2" destOrd="0" presId="urn:microsoft.com/office/officeart/2009/3/layout/HorizontalOrganizationChart"/>
    <dgm:cxn modelId="{964B6DF3-90A3-44D4-8AEF-4242E20A0142}" type="presParOf" srcId="{DE82918F-C40F-4251-8A01-7412CF32B6CF}" destId="{9B61FE07-DC21-4461-A520-D285104DD9A9}" srcOrd="4" destOrd="0" presId="urn:microsoft.com/office/officeart/2009/3/layout/HorizontalOrganizationChart"/>
    <dgm:cxn modelId="{B74DC6D6-92D1-4310-9FDA-930B40400D88}" type="presParOf" srcId="{DE82918F-C40F-4251-8A01-7412CF32B6CF}" destId="{625188B8-6EEB-4500-A1A3-DEB0F348E289}" srcOrd="5" destOrd="0" presId="urn:microsoft.com/office/officeart/2009/3/layout/HorizontalOrganizationChart"/>
    <dgm:cxn modelId="{A180C00C-D28E-445B-8061-4DA42A55666A}" type="presParOf" srcId="{625188B8-6EEB-4500-A1A3-DEB0F348E289}" destId="{73EBBB89-C6B2-40A2-895E-674713CD4B85}" srcOrd="0" destOrd="0" presId="urn:microsoft.com/office/officeart/2009/3/layout/HorizontalOrganizationChart"/>
    <dgm:cxn modelId="{3E865F60-3276-426E-9FA6-1F4805796AFF}" type="presParOf" srcId="{73EBBB89-C6B2-40A2-895E-674713CD4B85}" destId="{0B88370E-891C-424E-8179-33E6942C3932}" srcOrd="0" destOrd="0" presId="urn:microsoft.com/office/officeart/2009/3/layout/HorizontalOrganizationChart"/>
    <dgm:cxn modelId="{2D6B840D-B8E1-4930-A8EE-72E1EAFF4E48}" type="presParOf" srcId="{73EBBB89-C6B2-40A2-895E-674713CD4B85}" destId="{F71E11E7-FE30-47AD-9849-609464C4B4B3}" srcOrd="1" destOrd="0" presId="urn:microsoft.com/office/officeart/2009/3/layout/HorizontalOrganizationChart"/>
    <dgm:cxn modelId="{7A35E649-0335-4C27-992E-5B6E25F52220}" type="presParOf" srcId="{625188B8-6EEB-4500-A1A3-DEB0F348E289}" destId="{16D57EA0-5CC3-4F7D-8D6C-42EA2E0F0A8F}" srcOrd="1" destOrd="0" presId="urn:microsoft.com/office/officeart/2009/3/layout/HorizontalOrganizationChart"/>
    <dgm:cxn modelId="{4F9776F1-C871-4165-BB8F-DF34BDC97985}" type="presParOf" srcId="{625188B8-6EEB-4500-A1A3-DEB0F348E289}" destId="{F12589CF-A990-433C-AA7B-99838C82B7BE}" srcOrd="2" destOrd="0" presId="urn:microsoft.com/office/officeart/2009/3/layout/HorizontalOrganizationChart"/>
    <dgm:cxn modelId="{E9090F99-BB2B-4FAE-A9BE-7F192E4A82AC}" type="presParOf" srcId="{DE82918F-C40F-4251-8A01-7412CF32B6CF}" destId="{73FB48FA-B598-43EB-9D7D-CD8FB25FDF10}" srcOrd="6" destOrd="0" presId="urn:microsoft.com/office/officeart/2009/3/layout/HorizontalOrganizationChart"/>
    <dgm:cxn modelId="{9FFFA061-20A6-48EC-BBD3-D0C84F7F791D}" type="presParOf" srcId="{DE82918F-C40F-4251-8A01-7412CF32B6CF}" destId="{6E031F4D-B58C-4B5C-B92F-B2609BAA36A1}" srcOrd="7" destOrd="0" presId="urn:microsoft.com/office/officeart/2009/3/layout/HorizontalOrganizationChart"/>
    <dgm:cxn modelId="{1A0E4A62-5929-47AF-A248-2AE3E735BE31}" type="presParOf" srcId="{6E031F4D-B58C-4B5C-B92F-B2609BAA36A1}" destId="{149E6874-AA6B-4B9C-A2B8-E7CCB2064AE5}" srcOrd="0" destOrd="0" presId="urn:microsoft.com/office/officeart/2009/3/layout/HorizontalOrganizationChart"/>
    <dgm:cxn modelId="{6CE92C37-E64A-4874-B885-96A3D79393C6}" type="presParOf" srcId="{149E6874-AA6B-4B9C-A2B8-E7CCB2064AE5}" destId="{FB442AE3-DEA7-4E17-9CA0-034121F8E474}" srcOrd="0" destOrd="0" presId="urn:microsoft.com/office/officeart/2009/3/layout/HorizontalOrganizationChart"/>
    <dgm:cxn modelId="{4B624FE4-4493-463E-9922-FBD2220540EF}" type="presParOf" srcId="{149E6874-AA6B-4B9C-A2B8-E7CCB2064AE5}" destId="{E3680D49-9CFD-4491-9757-632E5FD7916C}" srcOrd="1" destOrd="0" presId="urn:microsoft.com/office/officeart/2009/3/layout/HorizontalOrganizationChart"/>
    <dgm:cxn modelId="{00D42BBB-7488-4CE1-9A33-181FD21823CA}" type="presParOf" srcId="{6E031F4D-B58C-4B5C-B92F-B2609BAA36A1}" destId="{7518C8EE-4CBA-452B-B007-7E03AC4B9A9D}" srcOrd="1" destOrd="0" presId="urn:microsoft.com/office/officeart/2009/3/layout/HorizontalOrganizationChart"/>
    <dgm:cxn modelId="{CD22A149-15A2-43DC-A75D-2A85F0BC3A84}" type="presParOf" srcId="{6E031F4D-B58C-4B5C-B92F-B2609BAA36A1}" destId="{9AC9F337-9367-4D44-9BD8-BE638284C1D4}" srcOrd="2" destOrd="0" presId="urn:microsoft.com/office/officeart/2009/3/layout/HorizontalOrganizationChart"/>
    <dgm:cxn modelId="{1517B2F5-CF13-4216-8970-A3E8AECCA15E}" type="presParOf" srcId="{6C0E5163-58BA-450C-AF01-B9A128B27B35}" destId="{2E2DE2D1-8EE5-427A-A047-257287D73628}"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B48FA-B598-43EB-9D7D-CD8FB25FDF10}">
      <dsp:nvSpPr>
        <dsp:cNvPr id="0" name=""/>
        <dsp:cNvSpPr/>
      </dsp:nvSpPr>
      <dsp:spPr>
        <a:xfrm>
          <a:off x="2399968" y="2213794"/>
          <a:ext cx="479791" cy="1572709"/>
        </a:xfrm>
        <a:custGeom>
          <a:avLst/>
          <a:gdLst/>
          <a:ahLst/>
          <a:cxnLst/>
          <a:rect l="0" t="0" r="0" b="0"/>
          <a:pathLst>
            <a:path>
              <a:moveTo>
                <a:pt x="0" y="0"/>
              </a:moveTo>
              <a:lnTo>
                <a:pt x="239895" y="0"/>
              </a:lnTo>
              <a:lnTo>
                <a:pt x="239895" y="1572709"/>
              </a:lnTo>
              <a:lnTo>
                <a:pt x="479791" y="157270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61FE07-DC21-4461-A520-D285104DD9A9}">
      <dsp:nvSpPr>
        <dsp:cNvPr id="0" name=""/>
        <dsp:cNvSpPr/>
      </dsp:nvSpPr>
      <dsp:spPr>
        <a:xfrm>
          <a:off x="2399968" y="2213794"/>
          <a:ext cx="479791" cy="541157"/>
        </a:xfrm>
        <a:custGeom>
          <a:avLst/>
          <a:gdLst/>
          <a:ahLst/>
          <a:cxnLst/>
          <a:rect l="0" t="0" r="0" b="0"/>
          <a:pathLst>
            <a:path>
              <a:moveTo>
                <a:pt x="0" y="0"/>
              </a:moveTo>
              <a:lnTo>
                <a:pt x="239895" y="0"/>
              </a:lnTo>
              <a:lnTo>
                <a:pt x="239895" y="541157"/>
              </a:lnTo>
              <a:lnTo>
                <a:pt x="479791" y="54115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B2B641-A27F-446E-9E50-DCA4B96B36D9}">
      <dsp:nvSpPr>
        <dsp:cNvPr id="0" name=""/>
        <dsp:cNvSpPr/>
      </dsp:nvSpPr>
      <dsp:spPr>
        <a:xfrm>
          <a:off x="2399968" y="1723400"/>
          <a:ext cx="479791" cy="490393"/>
        </a:xfrm>
        <a:custGeom>
          <a:avLst/>
          <a:gdLst/>
          <a:ahLst/>
          <a:cxnLst/>
          <a:rect l="0" t="0" r="0" b="0"/>
          <a:pathLst>
            <a:path>
              <a:moveTo>
                <a:pt x="0" y="490393"/>
              </a:moveTo>
              <a:lnTo>
                <a:pt x="239895" y="490393"/>
              </a:lnTo>
              <a:lnTo>
                <a:pt x="239895" y="0"/>
              </a:lnTo>
              <a:lnTo>
                <a:pt x="479791"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ECA405-DD9F-467B-BDBA-FFD441E31391}">
      <dsp:nvSpPr>
        <dsp:cNvPr id="0" name=""/>
        <dsp:cNvSpPr/>
      </dsp:nvSpPr>
      <dsp:spPr>
        <a:xfrm>
          <a:off x="2399968" y="691849"/>
          <a:ext cx="479791" cy="1521945"/>
        </a:xfrm>
        <a:custGeom>
          <a:avLst/>
          <a:gdLst/>
          <a:ahLst/>
          <a:cxnLst/>
          <a:rect l="0" t="0" r="0" b="0"/>
          <a:pathLst>
            <a:path>
              <a:moveTo>
                <a:pt x="0" y="1521945"/>
              </a:moveTo>
              <a:lnTo>
                <a:pt x="239895" y="1521945"/>
              </a:lnTo>
              <a:lnTo>
                <a:pt x="239895" y="0"/>
              </a:lnTo>
              <a:lnTo>
                <a:pt x="479791"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69DEC9-5ADB-4448-A812-BAE194FA13E0}">
      <dsp:nvSpPr>
        <dsp:cNvPr id="0" name=""/>
        <dsp:cNvSpPr/>
      </dsp:nvSpPr>
      <dsp:spPr>
        <a:xfrm>
          <a:off x="1011" y="1847953"/>
          <a:ext cx="2398957" cy="73168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0" kern="1200" dirty="0">
              <a:solidFill>
                <a:srgbClr val="FF0000"/>
              </a:solidFill>
              <a:latin typeface="Arial" panose="020B0604020202020204" pitchFamily="34" charset="0"/>
              <a:cs typeface="Arial" panose="020B0604020202020204" pitchFamily="34" charset="0"/>
            </a:rPr>
            <a:t>Dispositifs</a:t>
          </a:r>
        </a:p>
      </dsp:txBody>
      <dsp:txXfrm>
        <a:off x="1011" y="1847953"/>
        <a:ext cx="2398957" cy="731681"/>
      </dsp:txXfrm>
    </dsp:sp>
    <dsp:sp modelId="{FFD005B2-67F9-48D2-A929-374F5A1C8C5D}">
      <dsp:nvSpPr>
        <dsp:cNvPr id="0" name=""/>
        <dsp:cNvSpPr/>
      </dsp:nvSpPr>
      <dsp:spPr>
        <a:xfrm>
          <a:off x="2879759" y="326008"/>
          <a:ext cx="7785312" cy="73168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0" kern="1200" dirty="0">
              <a:solidFill>
                <a:srgbClr val="FF0000"/>
              </a:solidFill>
              <a:latin typeface="Arial" panose="020B0604020202020204" pitchFamily="34" charset="0"/>
              <a:cs typeface="Arial" panose="020B0604020202020204" pitchFamily="34" charset="0"/>
            </a:rPr>
            <a:t>CPF (compte personnel de formation)</a:t>
          </a:r>
        </a:p>
      </dsp:txBody>
      <dsp:txXfrm>
        <a:off x="2879759" y="326008"/>
        <a:ext cx="7785312" cy="731681"/>
      </dsp:txXfrm>
    </dsp:sp>
    <dsp:sp modelId="{B848273B-35EE-4FCE-AF75-4391166FE53A}">
      <dsp:nvSpPr>
        <dsp:cNvPr id="0" name=""/>
        <dsp:cNvSpPr/>
      </dsp:nvSpPr>
      <dsp:spPr>
        <a:xfrm>
          <a:off x="2879759" y="1357559"/>
          <a:ext cx="7785312" cy="73168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0" kern="1200" dirty="0">
              <a:solidFill>
                <a:srgbClr val="FF0000"/>
              </a:solidFill>
              <a:latin typeface="Arial" panose="020B0604020202020204" pitchFamily="34" charset="0"/>
              <a:cs typeface="Arial" panose="020B0604020202020204" pitchFamily="34" charset="0"/>
            </a:rPr>
            <a:t>Projet de transition professionnelle</a:t>
          </a:r>
        </a:p>
      </dsp:txBody>
      <dsp:txXfrm>
        <a:off x="2879759" y="1357559"/>
        <a:ext cx="7785312" cy="731681"/>
      </dsp:txXfrm>
    </dsp:sp>
    <dsp:sp modelId="{0B88370E-891C-424E-8179-33E6942C3932}">
      <dsp:nvSpPr>
        <dsp:cNvPr id="0" name=""/>
        <dsp:cNvSpPr/>
      </dsp:nvSpPr>
      <dsp:spPr>
        <a:xfrm>
          <a:off x="2879759" y="2389111"/>
          <a:ext cx="7785312" cy="73168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0" kern="1200" dirty="0">
              <a:solidFill>
                <a:srgbClr val="FF0000"/>
              </a:solidFill>
              <a:latin typeface="Arial" panose="020B0604020202020204" pitchFamily="34" charset="0"/>
              <a:cs typeface="Arial" panose="020B0604020202020204" pitchFamily="34" charset="0"/>
            </a:rPr>
            <a:t>Bilan de compétence et congé de bilan de compétence</a:t>
          </a:r>
        </a:p>
      </dsp:txBody>
      <dsp:txXfrm>
        <a:off x="2879759" y="2389111"/>
        <a:ext cx="7785312" cy="731681"/>
      </dsp:txXfrm>
    </dsp:sp>
    <dsp:sp modelId="{FB442AE3-DEA7-4E17-9CA0-034121F8E474}">
      <dsp:nvSpPr>
        <dsp:cNvPr id="0" name=""/>
        <dsp:cNvSpPr/>
      </dsp:nvSpPr>
      <dsp:spPr>
        <a:xfrm>
          <a:off x="2879759" y="3420663"/>
          <a:ext cx="7785312" cy="73168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0" kern="1200" dirty="0">
              <a:solidFill>
                <a:srgbClr val="FF0000"/>
              </a:solidFill>
              <a:latin typeface="Arial" panose="020B0604020202020204" pitchFamily="34" charset="0"/>
              <a:cs typeface="Arial" panose="020B0604020202020204" pitchFamily="34" charset="0"/>
            </a:rPr>
            <a:t>Validation des acquis de l’expérience (VAE) et le congé pour VAE</a:t>
          </a:r>
        </a:p>
      </dsp:txBody>
      <dsp:txXfrm>
        <a:off x="2879759" y="3420663"/>
        <a:ext cx="7785312" cy="73168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08/08/2023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08/08/2023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08/08/2023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08/08/2023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08/08/2023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08/08/2023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76202"/>
            <a:ext cx="11792310" cy="467262"/>
          </a:xfrm>
        </p:spPr>
        <p:txBody>
          <a:bodyPr>
            <a:normAutofit fontScale="90000"/>
          </a:bodyPr>
          <a:lstStyle/>
          <a:p>
            <a:r>
              <a:rPr lang="fr-FR" sz="3100" b="1" dirty="0"/>
              <a:t>Chapitre 7. Préparer et suivre les actions de formation</a:t>
            </a:r>
          </a:p>
        </p:txBody>
      </p:sp>
      <p:sp>
        <p:nvSpPr>
          <p:cNvPr id="5" name="Titre 1"/>
          <p:cNvSpPr txBox="1">
            <a:spLocks/>
          </p:cNvSpPr>
          <p:nvPr/>
        </p:nvSpPr>
        <p:spPr>
          <a:xfrm>
            <a:off x="0" y="461514"/>
            <a:ext cx="11792310"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rPr>
              <a:t>2. Dispositifs de formation</a:t>
            </a:r>
          </a:p>
        </p:txBody>
      </p:sp>
      <p:graphicFrame>
        <p:nvGraphicFramePr>
          <p:cNvPr id="6" name="Diagramme 5"/>
          <p:cNvGraphicFramePr/>
          <p:nvPr>
            <p:extLst>
              <p:ext uri="{D42A27DB-BD31-4B8C-83A1-F6EECF244321}">
                <p14:modId xmlns:p14="http://schemas.microsoft.com/office/powerpoint/2010/main" val="1335830268"/>
              </p:ext>
            </p:extLst>
          </p:nvPr>
        </p:nvGraphicFramePr>
        <p:xfrm>
          <a:off x="401608" y="1498758"/>
          <a:ext cx="10666083" cy="44275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306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1565147" cy="907941"/>
          </a:xfrm>
          <a:prstGeom prst="rect">
            <a:avLst/>
          </a:prstGeom>
        </p:spPr>
        <p:txBody>
          <a:bodyPr wrap="square">
            <a:spAutoFit/>
          </a:bodyPr>
          <a:lstStyle/>
          <a:p>
            <a:pPr algn="just" hangingPunct="0">
              <a:spcBef>
                <a:spcPts val="600"/>
              </a:spcBef>
              <a:spcAft>
                <a:spcPts val="600"/>
              </a:spcAft>
            </a:pPr>
            <a:r>
              <a:rPr lang="fr-FR" sz="2800" b="1" dirty="0">
                <a:solidFill>
                  <a:srgbClr val="FFFF00"/>
                </a:solidFill>
                <a:latin typeface="Arial" panose="020B0604020202020204" pitchFamily="34" charset="0"/>
                <a:cs typeface="Times New Roman" panose="02020603050405020304" pitchFamily="18" charset="0"/>
              </a:rPr>
              <a:t>2.1. Compte personnel de formation (CPF)</a:t>
            </a:r>
          </a:p>
          <a:p>
            <a:pPr algn="just">
              <a:spcAft>
                <a:spcPts val="600"/>
              </a:spcAft>
            </a:pPr>
            <a:r>
              <a:rPr lang="fr-FR" sz="2000" dirty="0">
                <a:latin typeface="Arial" panose="020B0604020202020204" pitchFamily="34" charset="0"/>
                <a:ea typeface="Times New Roman" panose="02020603050405020304" pitchFamily="18" charset="0"/>
                <a:cs typeface="Arial" panose="020B0604020202020204" pitchFamily="34" charset="0"/>
              </a:rPr>
              <a:t>Le CPF </a:t>
            </a:r>
            <a:r>
              <a:rPr lang="fr-FR" sz="2000" dirty="0">
                <a:latin typeface="Arial" panose="020B0604020202020204" pitchFamily="34" charset="0"/>
                <a:ea typeface="Times New Roman" panose="02020603050405020304" pitchFamily="18" charset="0"/>
                <a:cs typeface="Times New Roman" panose="02020603050405020304" pitchFamily="18" charset="0"/>
              </a:rPr>
              <a:t>remplace le DIF (les heures acquises au titre du DIF sont transférées sur le CPF).</a:t>
            </a:r>
          </a:p>
        </p:txBody>
      </p:sp>
      <p:graphicFrame>
        <p:nvGraphicFramePr>
          <p:cNvPr id="4" name="Tableau 3"/>
          <p:cNvGraphicFramePr>
            <a:graphicFrameLocks noGrp="1"/>
          </p:cNvGraphicFramePr>
          <p:nvPr>
            <p:extLst>
              <p:ext uri="{D42A27DB-BD31-4B8C-83A1-F6EECF244321}">
                <p14:modId xmlns:p14="http://schemas.microsoft.com/office/powerpoint/2010/main" val="1356779903"/>
              </p:ext>
            </p:extLst>
          </p:nvPr>
        </p:nvGraphicFramePr>
        <p:xfrm>
          <a:off x="561316" y="1457878"/>
          <a:ext cx="11069368" cy="4765121"/>
        </p:xfrm>
        <a:graphic>
          <a:graphicData uri="http://schemas.openxmlformats.org/drawingml/2006/table">
            <a:tbl>
              <a:tblPr firstRow="1" firstCol="1" bandRow="1">
                <a:tableStyleId>{5940675A-B579-460E-94D1-54222C63F5DA}</a:tableStyleId>
              </a:tblPr>
              <a:tblGrid>
                <a:gridCol w="1538417">
                  <a:extLst>
                    <a:ext uri="{9D8B030D-6E8A-4147-A177-3AD203B41FA5}">
                      <a16:colId xmlns:a16="http://schemas.microsoft.com/office/drawing/2014/main" val="1856428883"/>
                    </a:ext>
                  </a:extLst>
                </a:gridCol>
                <a:gridCol w="9530951">
                  <a:extLst>
                    <a:ext uri="{9D8B030D-6E8A-4147-A177-3AD203B41FA5}">
                      <a16:colId xmlns:a16="http://schemas.microsoft.com/office/drawing/2014/main" val="1048374914"/>
                    </a:ext>
                  </a:extLst>
                </a:gridCol>
              </a:tblGrid>
              <a:tr h="1619783">
                <a:tc>
                  <a:txBody>
                    <a:bodyPr/>
                    <a:lstStyle/>
                    <a:p>
                      <a:pPr algn="ctr">
                        <a:spcAft>
                          <a:spcPts val="0"/>
                        </a:spcAft>
                      </a:pPr>
                      <a:r>
                        <a:rPr lang="fr-FR" sz="2000" b="1" dirty="0">
                          <a:effectLst/>
                          <a:latin typeface="Arial" panose="020B0604020202020204" pitchFamily="34" charset="0"/>
                          <a:cs typeface="Arial" panose="020B0604020202020204" pitchFamily="34" charset="0"/>
                        </a:rPr>
                        <a:t>Qui</a:t>
                      </a:r>
                      <a:endParaRPr lang="fr-FR"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1200"/>
                        </a:spcBef>
                        <a:spcAft>
                          <a:spcPts val="1200"/>
                        </a:spcAft>
                      </a:pPr>
                      <a:r>
                        <a:rPr lang="fr-FR" sz="2000" kern="1200" dirty="0">
                          <a:solidFill>
                            <a:schemeClr val="tx1"/>
                          </a:solidFill>
                          <a:effectLst/>
                          <a:latin typeface="Arial" panose="020B0604020202020204" pitchFamily="34" charset="0"/>
                          <a:ea typeface="+mn-ea"/>
                          <a:cs typeface="Arial" panose="020B0604020202020204" pitchFamily="34" charset="0"/>
                        </a:rPr>
                        <a:t>Le CPF est un compte personnel</a:t>
                      </a:r>
                      <a:r>
                        <a:rPr lang="fr-FR" sz="2000" b="1" kern="1200" dirty="0">
                          <a:solidFill>
                            <a:schemeClr val="tx1"/>
                          </a:solidFill>
                          <a:effectLst/>
                          <a:latin typeface="Arial" panose="020B0604020202020204" pitchFamily="34" charset="0"/>
                          <a:ea typeface="+mn-ea"/>
                          <a:cs typeface="Arial" panose="020B0604020202020204" pitchFamily="34" charset="0"/>
                        </a:rPr>
                        <a:t> </a:t>
                      </a:r>
                      <a:r>
                        <a:rPr lang="fr-FR" sz="2000" kern="1200" dirty="0">
                          <a:solidFill>
                            <a:schemeClr val="tx1"/>
                          </a:solidFill>
                          <a:effectLst/>
                          <a:latin typeface="Arial" panose="020B0604020202020204" pitchFamily="34" charset="0"/>
                          <a:ea typeface="+mn-ea"/>
                          <a:cs typeface="Arial" panose="020B0604020202020204" pitchFamily="34" charset="0"/>
                        </a:rPr>
                        <a:t>et</a:t>
                      </a:r>
                      <a:r>
                        <a:rPr lang="fr-FR" sz="2000" b="1" kern="1200" dirty="0">
                          <a:solidFill>
                            <a:schemeClr val="tx1"/>
                          </a:solidFill>
                          <a:effectLst/>
                          <a:latin typeface="Arial" panose="020B0604020202020204" pitchFamily="34" charset="0"/>
                          <a:ea typeface="+mn-ea"/>
                          <a:cs typeface="Arial" panose="020B0604020202020204" pitchFamily="34" charset="0"/>
                        </a:rPr>
                        <a:t> </a:t>
                      </a:r>
                      <a:r>
                        <a:rPr lang="fr-FR" sz="2000" kern="1200" dirty="0">
                          <a:solidFill>
                            <a:schemeClr val="tx1"/>
                          </a:solidFill>
                          <a:effectLst/>
                          <a:latin typeface="Arial" panose="020B0604020202020204" pitchFamily="34" charset="0"/>
                          <a:ea typeface="+mn-ea"/>
                          <a:cs typeface="Arial" panose="020B0604020202020204" pitchFamily="34" charset="0"/>
                        </a:rPr>
                        <a:t>portable</a:t>
                      </a:r>
                      <a:r>
                        <a:rPr lang="fr-FR" sz="2000" b="1" kern="1200" dirty="0">
                          <a:solidFill>
                            <a:schemeClr val="tx1"/>
                          </a:solidFill>
                          <a:effectLst/>
                          <a:latin typeface="Arial" panose="020B0604020202020204" pitchFamily="34" charset="0"/>
                          <a:ea typeface="+mn-ea"/>
                          <a:cs typeface="Arial" panose="020B0604020202020204" pitchFamily="34" charset="0"/>
                        </a:rPr>
                        <a:t> </a:t>
                      </a:r>
                      <a:r>
                        <a:rPr lang="fr-FR" sz="2000" kern="1200" dirty="0">
                          <a:solidFill>
                            <a:schemeClr val="tx1"/>
                          </a:solidFill>
                          <a:effectLst/>
                          <a:latin typeface="Arial" panose="020B0604020202020204" pitchFamily="34" charset="0"/>
                          <a:ea typeface="+mn-ea"/>
                          <a:cs typeface="Arial" panose="020B0604020202020204" pitchFamily="34" charset="0"/>
                        </a:rPr>
                        <a:t>qui est transféré auprès du nouvel employeur ou de pôle emploi en cas de changement d’entreprise. Toute personne (jeune sortant du système scolaire, salarié, demandeur d’emploi), dispose d’un compte personnel de formation dès son entrée sur le marché du travail. </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375714650"/>
                  </a:ext>
                </a:extLst>
              </a:tr>
              <a:tr h="2161888">
                <a:tc>
                  <a:txBody>
                    <a:bodyPr/>
                    <a:lstStyle/>
                    <a:p>
                      <a:pPr algn="ctr">
                        <a:spcAft>
                          <a:spcPts val="0"/>
                        </a:spcAft>
                      </a:pPr>
                      <a:r>
                        <a:rPr lang="fr-FR" sz="2000" b="1" dirty="0">
                          <a:effectLst/>
                          <a:latin typeface="Arial" panose="020B0604020202020204" pitchFamily="34" charset="0"/>
                          <a:cs typeface="Arial" panose="020B0604020202020204" pitchFamily="34" charset="0"/>
                        </a:rPr>
                        <a:t>Quoi</a:t>
                      </a:r>
                      <a:endParaRPr lang="fr-FR"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200"/>
                        </a:spcBef>
                        <a:spcAft>
                          <a:spcPts val="1200"/>
                        </a:spcAft>
                      </a:pPr>
                      <a:r>
                        <a:rPr lang="fr-FR" sz="2000" kern="1200" dirty="0">
                          <a:solidFill>
                            <a:schemeClr val="tx1"/>
                          </a:solidFill>
                          <a:effectLst/>
                          <a:latin typeface="Arial" panose="020B0604020202020204" pitchFamily="34" charset="0"/>
                          <a:ea typeface="+mn-ea"/>
                          <a:cs typeface="Arial" panose="020B0604020202020204" pitchFamily="34" charset="0"/>
                        </a:rPr>
                        <a:t>Le CPF est alimenté de 500 € par salarié et par an dans une limite de 5 000 €. L’employeur informe annuellement chaque salarié des droits acquis au titre du CPF. </a:t>
                      </a:r>
                    </a:p>
                    <a:p>
                      <a:pPr>
                        <a:spcBef>
                          <a:spcPts val="0"/>
                        </a:spcBef>
                        <a:spcAft>
                          <a:spcPts val="1200"/>
                        </a:spcAft>
                      </a:pPr>
                      <a:r>
                        <a:rPr lang="fr-FR" sz="2000" kern="1200" dirty="0">
                          <a:solidFill>
                            <a:schemeClr val="tx1"/>
                          </a:solidFill>
                          <a:effectLst/>
                          <a:latin typeface="Arial" panose="020B0604020202020204" pitchFamily="34" charset="0"/>
                          <a:ea typeface="+mn-ea"/>
                          <a:cs typeface="Arial" panose="020B0604020202020204" pitchFamily="34" charset="0"/>
                        </a:rPr>
                        <a:t>La formation du CPF permet d'adapter les compétences ; de préparer un diplôme ou une certification ; d'aider à la création d’une entreprise ; de découvrir d’autres activités professionnelles ; de préparer une évolution de carrière... </a:t>
                      </a:r>
                    </a:p>
                  </a:txBody>
                  <a:tcPr marL="68580" marR="68580" marT="0" marB="0" anchor="ctr"/>
                </a:tc>
                <a:extLst>
                  <a:ext uri="{0D108BD9-81ED-4DB2-BD59-A6C34878D82A}">
                    <a16:rowId xmlns:a16="http://schemas.microsoft.com/office/drawing/2014/main" val="172660047"/>
                  </a:ext>
                </a:extLst>
              </a:tr>
              <a:tr h="983450">
                <a:tc>
                  <a:txBody>
                    <a:bodyPr/>
                    <a:lstStyle/>
                    <a:p>
                      <a:pPr algn="ctr">
                        <a:spcAft>
                          <a:spcPts val="0"/>
                        </a:spcAft>
                      </a:pPr>
                      <a:r>
                        <a:rPr lang="fr-FR" sz="2000" b="1" dirty="0">
                          <a:effectLst/>
                          <a:latin typeface="Arial" panose="020B0604020202020204" pitchFamily="34" charset="0"/>
                          <a:cs typeface="Arial" panose="020B0604020202020204" pitchFamily="34" charset="0"/>
                        </a:rPr>
                        <a:t>Comment</a:t>
                      </a:r>
                      <a:endParaRPr lang="fr-FR"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1200"/>
                        </a:spcBef>
                        <a:spcAft>
                          <a:spcPts val="1200"/>
                        </a:spcAft>
                      </a:pPr>
                      <a:r>
                        <a:rPr lang="fr-FR" sz="2000" kern="1200" dirty="0">
                          <a:solidFill>
                            <a:schemeClr val="tx1"/>
                          </a:solidFill>
                          <a:effectLst/>
                          <a:latin typeface="Arial" panose="020B0604020202020204" pitchFamily="34" charset="0"/>
                          <a:ea typeface="+mn-ea"/>
                          <a:cs typeface="Arial" panose="020B0604020202020204" pitchFamily="34" charset="0"/>
                        </a:rPr>
                        <a:t>Le choix de la formation est à l'initiative du salarié et nécessite l'accord de l’employeur. La demande doit être écrite et indiquer la formation envisagée, la durée, etc. </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99351347"/>
                  </a:ext>
                </a:extLst>
              </a:tr>
            </a:tbl>
          </a:graphicData>
        </a:graphic>
      </p:graphicFrame>
    </p:spTree>
    <p:extLst>
      <p:ext uri="{BB962C8B-B14F-4D97-AF65-F5344CB8AC3E}">
        <p14:creationId xmlns:p14="http://schemas.microsoft.com/office/powerpoint/2010/main" val="1302149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7989" y="38100"/>
            <a:ext cx="7952818" cy="523220"/>
          </a:xfrm>
          <a:prstGeom prst="rect">
            <a:avLst/>
          </a:prstGeom>
        </p:spPr>
        <p:txBody>
          <a:bodyPr wrap="none">
            <a:spAutoFit/>
          </a:bodyPr>
          <a:lstStyle/>
          <a:p>
            <a:pPr algn="just" hangingPunct="0">
              <a:spcBef>
                <a:spcPts val="600"/>
              </a:spcBef>
              <a:spcAft>
                <a:spcPts val="600"/>
              </a:spcAft>
            </a:pPr>
            <a:r>
              <a:rPr lang="fr-FR" sz="2800" b="1" dirty="0">
                <a:solidFill>
                  <a:srgbClr val="FFFF00"/>
                </a:solidFill>
                <a:latin typeface="Arial" panose="020B0604020202020204" pitchFamily="34" charset="0"/>
                <a:cs typeface="Times New Roman" panose="02020603050405020304" pitchFamily="18" charset="0"/>
              </a:rPr>
              <a:t>2.2. Projet de transition professionnelle (PTP)</a:t>
            </a:r>
          </a:p>
        </p:txBody>
      </p:sp>
      <p:graphicFrame>
        <p:nvGraphicFramePr>
          <p:cNvPr id="8" name="Tableau 7"/>
          <p:cNvGraphicFramePr>
            <a:graphicFrameLocks noGrp="1"/>
          </p:cNvGraphicFramePr>
          <p:nvPr>
            <p:extLst>
              <p:ext uri="{D42A27DB-BD31-4B8C-83A1-F6EECF244321}">
                <p14:modId xmlns:p14="http://schemas.microsoft.com/office/powerpoint/2010/main" val="3595546294"/>
              </p:ext>
            </p:extLst>
          </p:nvPr>
        </p:nvGraphicFramePr>
        <p:xfrm>
          <a:off x="481401" y="1132418"/>
          <a:ext cx="10968487" cy="4649643"/>
        </p:xfrm>
        <a:graphic>
          <a:graphicData uri="http://schemas.openxmlformats.org/drawingml/2006/table">
            <a:tbl>
              <a:tblPr firstRow="1" firstCol="1" bandRow="1">
                <a:tableStyleId>{5940675A-B579-460E-94D1-54222C63F5DA}</a:tableStyleId>
              </a:tblPr>
              <a:tblGrid>
                <a:gridCol w="1220052">
                  <a:extLst>
                    <a:ext uri="{9D8B030D-6E8A-4147-A177-3AD203B41FA5}">
                      <a16:colId xmlns:a16="http://schemas.microsoft.com/office/drawing/2014/main" val="2696431036"/>
                    </a:ext>
                  </a:extLst>
                </a:gridCol>
                <a:gridCol w="9748435">
                  <a:extLst>
                    <a:ext uri="{9D8B030D-6E8A-4147-A177-3AD203B41FA5}">
                      <a16:colId xmlns:a16="http://schemas.microsoft.com/office/drawing/2014/main" val="2270575519"/>
                    </a:ext>
                  </a:extLst>
                </a:gridCol>
              </a:tblGrid>
              <a:tr h="1513415">
                <a:tc>
                  <a:txBody>
                    <a:bodyPr/>
                    <a:lstStyle/>
                    <a:p>
                      <a:pPr algn="ctr">
                        <a:spcAft>
                          <a:spcPts val="0"/>
                        </a:spcAft>
                      </a:pPr>
                      <a:r>
                        <a:rPr lang="fr-FR" sz="1700" b="1" dirty="0">
                          <a:effectLst/>
                          <a:latin typeface="Arial" panose="020B0604020202020204" pitchFamily="34" charset="0"/>
                          <a:cs typeface="Arial" panose="020B0604020202020204" pitchFamily="34" charset="0"/>
                        </a:rPr>
                        <a:t>Qui</a:t>
                      </a:r>
                      <a:endParaRPr lang="fr-FR" sz="17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Les salariés qui souhaitent changer de métier ou de profession peuvent y prétendre.</a:t>
                      </a:r>
                      <a:endParaRPr lang="fr-FR"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FR"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 salarié en CDI doit être embauché</a:t>
                      </a:r>
                      <a:r>
                        <a:rPr lang="fr-FR"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fr-FR" sz="2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depuis 24 mois dont 12 mois dans l’entreprise. des modalités particulières d'ancienneté sont prévues pour les CDD et les intérimaires. </a:t>
                      </a:r>
                      <a:endParaRPr lang="fr-FR"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28331610"/>
                  </a:ext>
                </a:extLst>
              </a:tr>
              <a:tr h="1658188">
                <a:tc>
                  <a:txBody>
                    <a:bodyPr/>
                    <a:lstStyle/>
                    <a:p>
                      <a:pPr algn="ctr">
                        <a:spcAft>
                          <a:spcPts val="0"/>
                        </a:spcAft>
                      </a:pPr>
                      <a:r>
                        <a:rPr lang="fr-FR" sz="1700" b="1" dirty="0">
                          <a:effectLst/>
                          <a:latin typeface="Arial" panose="020B0604020202020204" pitchFamily="34" charset="0"/>
                          <a:cs typeface="Arial" panose="020B0604020202020204" pitchFamily="34" charset="0"/>
                        </a:rPr>
                        <a:t>Quoi</a:t>
                      </a:r>
                      <a:endParaRPr lang="fr-FR" sz="17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Le projet de transition professionnelle permet de financer des formations certifiantes en lien avec le projet dans le cadre du CPF. </a:t>
                      </a:r>
                      <a:endParaRPr lang="fr-FR"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r>
                        <a:rPr lang="fr-FR"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Le projet de transition professionnelle doit concerner une formation certifiante, éligible au compte personnel de formation.</a:t>
                      </a:r>
                      <a:endParaRPr lang="fr-FR"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8384922"/>
                  </a:ext>
                </a:extLst>
              </a:tr>
              <a:tr h="1478040">
                <a:tc>
                  <a:txBody>
                    <a:bodyPr/>
                    <a:lstStyle/>
                    <a:p>
                      <a:pPr algn="ctr">
                        <a:spcAft>
                          <a:spcPts val="0"/>
                        </a:spcAft>
                      </a:pPr>
                      <a:r>
                        <a:rPr lang="fr-FR" sz="1700" b="1" dirty="0">
                          <a:effectLst/>
                          <a:latin typeface="Arial" panose="020B0604020202020204" pitchFamily="34" charset="0"/>
                          <a:cs typeface="Arial" panose="020B0604020202020204" pitchFamily="34" charset="0"/>
                        </a:rPr>
                        <a:t>Comment</a:t>
                      </a:r>
                      <a:endParaRPr lang="fr-FR" sz="17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Le salarié doit faire une demande d'autorisation d'absence qui précise l'intitulé des formations, ses dates, sa durée et l'organisme qui le réalise. </a:t>
                      </a:r>
                      <a:endParaRPr lang="fr-FR"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3864388"/>
                  </a:ext>
                </a:extLst>
              </a:tr>
            </a:tbl>
          </a:graphicData>
        </a:graphic>
      </p:graphicFrame>
    </p:spTree>
    <p:extLst>
      <p:ext uri="{BB962C8B-B14F-4D97-AF65-F5344CB8AC3E}">
        <p14:creationId xmlns:p14="http://schemas.microsoft.com/office/powerpoint/2010/main" val="4011906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1740551" cy="523220"/>
          </a:xfrm>
          <a:prstGeom prst="rect">
            <a:avLst/>
          </a:prstGeom>
        </p:spPr>
        <p:txBody>
          <a:bodyPr wrap="square">
            <a:spAutoFit/>
          </a:bodyPr>
          <a:lstStyle/>
          <a:p>
            <a:pPr algn="just" hangingPunct="0">
              <a:spcBef>
                <a:spcPts val="1200"/>
              </a:spcBef>
              <a:spcAft>
                <a:spcPts val="600"/>
              </a:spcAft>
            </a:pPr>
            <a:r>
              <a:rPr lang="fr-FR" sz="2800" b="1" dirty="0">
                <a:solidFill>
                  <a:srgbClr val="FFFF00"/>
                </a:solidFill>
                <a:latin typeface="Arial" panose="020B0604020202020204" pitchFamily="34" charset="0"/>
                <a:cs typeface="Times New Roman" panose="02020603050405020304" pitchFamily="18" charset="0"/>
              </a:rPr>
              <a:t>2.3. Bilan de compétences et congé pour bilan de compétences</a:t>
            </a:r>
          </a:p>
        </p:txBody>
      </p:sp>
      <p:graphicFrame>
        <p:nvGraphicFramePr>
          <p:cNvPr id="6" name="Tableau 5"/>
          <p:cNvGraphicFramePr>
            <a:graphicFrameLocks noGrp="1"/>
          </p:cNvGraphicFramePr>
          <p:nvPr>
            <p:extLst>
              <p:ext uri="{D42A27DB-BD31-4B8C-83A1-F6EECF244321}">
                <p14:modId xmlns:p14="http://schemas.microsoft.com/office/powerpoint/2010/main" val="564862140"/>
              </p:ext>
            </p:extLst>
          </p:nvPr>
        </p:nvGraphicFramePr>
        <p:xfrm>
          <a:off x="381718" y="1184470"/>
          <a:ext cx="11203557" cy="4998390"/>
        </p:xfrm>
        <a:graphic>
          <a:graphicData uri="http://schemas.openxmlformats.org/drawingml/2006/table">
            <a:tbl>
              <a:tblPr firstRow="1" firstCol="1" bandRow="1">
                <a:tableStyleId>{5940675A-B579-460E-94D1-54222C63F5DA}</a:tableStyleId>
              </a:tblPr>
              <a:tblGrid>
                <a:gridCol w="1242117">
                  <a:extLst>
                    <a:ext uri="{9D8B030D-6E8A-4147-A177-3AD203B41FA5}">
                      <a16:colId xmlns:a16="http://schemas.microsoft.com/office/drawing/2014/main" val="3166584977"/>
                    </a:ext>
                  </a:extLst>
                </a:gridCol>
                <a:gridCol w="9961440">
                  <a:extLst>
                    <a:ext uri="{9D8B030D-6E8A-4147-A177-3AD203B41FA5}">
                      <a16:colId xmlns:a16="http://schemas.microsoft.com/office/drawing/2014/main" val="3233659811"/>
                    </a:ext>
                  </a:extLst>
                </a:gridCol>
              </a:tblGrid>
              <a:tr h="934573">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Qui</a:t>
                      </a:r>
                      <a:endParaRPr lang="fr-FR"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Le bilan de compétences permet d’analyser les compétences professionnelles et personnelles, les motivations et les possibilités d’évolution interne ou externe. Le bénéficiaire doit être salarié depuis 5 ans, dont 12 mois dans l’entreprise dans laquelle il fait la demande.</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64647718"/>
                  </a:ext>
                </a:extLst>
              </a:tr>
              <a:tr h="1168217">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Quoi</a:t>
                      </a:r>
                      <a:endParaRPr lang="fr-FR"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L’employeur peut le financer sur le budget formation de l’</a:t>
                      </a:r>
                      <a:r>
                        <a:rPr lang="fr-FR" sz="1800" dirty="0" err="1">
                          <a:effectLst/>
                          <a:latin typeface="Arial" panose="020B0604020202020204" pitchFamily="34" charset="0"/>
                          <a:cs typeface="Arial" panose="020B0604020202020204" pitchFamily="34" charset="0"/>
                        </a:rPr>
                        <a:t>entreprisesi</a:t>
                      </a:r>
                      <a:r>
                        <a:rPr lang="fr-FR" sz="1800" dirty="0">
                          <a:effectLst/>
                          <a:latin typeface="Arial" panose="020B0604020202020204" pitchFamily="34" charset="0"/>
                          <a:cs typeface="Arial" panose="020B0604020202020204" pitchFamily="34" charset="0"/>
                        </a:rPr>
                        <a:t> le prestataire est inscrit sur une liste établie par les organismes collecteurs agréés au titre du CIF. Le salarié demande une prise en charge de sa rémunération et de ses frais, à l’organisme agréé au titre du CIF dont il relève. Si la demande est acceptée, la rémunération est maintenue.</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47909056"/>
                  </a:ext>
                </a:extLst>
              </a:tr>
              <a:tr h="2570076">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Comment</a:t>
                      </a:r>
                      <a:endParaRPr lang="fr-FR"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Il est à l’initiative du salarié ou de l’employeur et le prestataire qui réalise le bilan est obligatoirement extérieur à l’entreprise.</a:t>
                      </a:r>
                    </a:p>
                    <a:p>
                      <a:pPr marL="285750" indent="-285750" algn="just">
                        <a:spcBef>
                          <a:spcPts val="300"/>
                        </a:spcBef>
                        <a:spcAft>
                          <a:spcPts val="300"/>
                        </a:spcAft>
                        <a:buFont typeface="Arial" panose="020B0604020202020204" pitchFamily="34" charset="0"/>
                        <a:buChar char="•"/>
                      </a:pPr>
                      <a:r>
                        <a:rPr lang="fr-FR" sz="1800" b="1" dirty="0">
                          <a:solidFill>
                            <a:srgbClr val="FFFF00"/>
                          </a:solidFill>
                          <a:effectLst/>
                          <a:latin typeface="Arial" panose="020B0604020202020204" pitchFamily="34" charset="0"/>
                          <a:cs typeface="Arial" panose="020B0604020202020204" pitchFamily="34" charset="0"/>
                        </a:rPr>
                        <a:t>Bilan sollicité par l’employeur</a:t>
                      </a:r>
                      <a:r>
                        <a:rPr lang="fr-FR" sz="1800" dirty="0">
                          <a:effectLst/>
                          <a:latin typeface="Arial" panose="020B0604020202020204" pitchFamily="34" charset="0"/>
                          <a:cs typeface="Arial" panose="020B0604020202020204" pitchFamily="34" charset="0"/>
                        </a:rPr>
                        <a:t> : le salarié, l’employeur et l’organisme doivent signer une convention, avant le début du bilan. Le salarié dispose de 10 jours pour donner son accord. Un refus ne peut pas être un motif de sanction. Pendant le bilan, rémunération et protection sociale sont maintenues.</a:t>
                      </a:r>
                    </a:p>
                    <a:p>
                      <a:pPr marL="285750" indent="-285750" algn="just">
                        <a:spcBef>
                          <a:spcPts val="300"/>
                        </a:spcBef>
                        <a:spcAft>
                          <a:spcPts val="300"/>
                        </a:spcAft>
                        <a:buFont typeface="Arial" panose="020B0604020202020204" pitchFamily="34" charset="0"/>
                        <a:buChar char="•"/>
                      </a:pPr>
                      <a:r>
                        <a:rPr lang="fr-FR" sz="1800" b="1" dirty="0">
                          <a:solidFill>
                            <a:srgbClr val="FFFF00"/>
                          </a:solidFill>
                          <a:effectLst/>
                          <a:latin typeface="Arial" panose="020B0604020202020204" pitchFamily="34" charset="0"/>
                          <a:cs typeface="Arial" panose="020B0604020202020204" pitchFamily="34" charset="0"/>
                        </a:rPr>
                        <a:t>Bilan sollicité par le salarié</a:t>
                      </a:r>
                      <a:r>
                        <a:rPr lang="fr-FR" sz="1800" dirty="0">
                          <a:effectLst/>
                          <a:latin typeface="Arial" panose="020B0604020202020204" pitchFamily="34" charset="0"/>
                          <a:cs typeface="Arial" panose="020B0604020202020204" pitchFamily="34" charset="0"/>
                        </a:rPr>
                        <a:t> : le salarié prend un congé de 24 heures. Il fait une demande écrite 60 jours avant le bilan. L’employeur dispose de 30 jours pour répondre par écrit. Il peut refuser, si le salarié ne remplit pas les conditions ou demander un report pour des raisons de service (report maximal de 6 mois).</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243087265"/>
                  </a:ext>
                </a:extLst>
              </a:tr>
            </a:tbl>
          </a:graphicData>
        </a:graphic>
      </p:graphicFrame>
    </p:spTree>
    <p:extLst>
      <p:ext uri="{BB962C8B-B14F-4D97-AF65-F5344CB8AC3E}">
        <p14:creationId xmlns:p14="http://schemas.microsoft.com/office/powerpoint/2010/main" val="386147544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573774" cy="492443"/>
          </a:xfrm>
          <a:prstGeom prst="rect">
            <a:avLst/>
          </a:prstGeom>
        </p:spPr>
        <p:txBody>
          <a:bodyPr wrap="square">
            <a:spAutoFit/>
          </a:bodyPr>
          <a:lstStyle/>
          <a:p>
            <a:pPr algn="just" hangingPunct="0">
              <a:spcBef>
                <a:spcPts val="1200"/>
              </a:spcBef>
              <a:spcAft>
                <a:spcPts val="600"/>
              </a:spcAft>
            </a:pPr>
            <a:r>
              <a:rPr lang="fr-FR" sz="2600" b="1" dirty="0">
                <a:solidFill>
                  <a:srgbClr val="FFFF00"/>
                </a:solidFill>
                <a:latin typeface="Arial" panose="020B0604020202020204" pitchFamily="34" charset="0"/>
                <a:cs typeface="Times New Roman" panose="02020603050405020304" pitchFamily="18" charset="0"/>
              </a:rPr>
              <a:t>2.4. Validation des acquis de l’expérience (VAE) et congé pour VAE</a:t>
            </a:r>
          </a:p>
        </p:txBody>
      </p:sp>
      <p:graphicFrame>
        <p:nvGraphicFramePr>
          <p:cNvPr id="3" name="Tableau 2"/>
          <p:cNvGraphicFramePr>
            <a:graphicFrameLocks noGrp="1"/>
          </p:cNvGraphicFramePr>
          <p:nvPr>
            <p:extLst>
              <p:ext uri="{D42A27DB-BD31-4B8C-83A1-F6EECF244321}">
                <p14:modId xmlns:p14="http://schemas.microsoft.com/office/powerpoint/2010/main" val="2380678563"/>
              </p:ext>
            </p:extLst>
          </p:nvPr>
        </p:nvGraphicFramePr>
        <p:xfrm>
          <a:off x="475172" y="1281516"/>
          <a:ext cx="10928949" cy="4256641"/>
        </p:xfrm>
        <a:graphic>
          <a:graphicData uri="http://schemas.openxmlformats.org/drawingml/2006/table">
            <a:tbl>
              <a:tblPr firstRow="1" firstCol="1" bandRow="1">
                <a:tableStyleId>{5940675A-B579-460E-94D1-54222C63F5DA}</a:tableStyleId>
              </a:tblPr>
              <a:tblGrid>
                <a:gridCol w="1304500">
                  <a:extLst>
                    <a:ext uri="{9D8B030D-6E8A-4147-A177-3AD203B41FA5}">
                      <a16:colId xmlns:a16="http://schemas.microsoft.com/office/drawing/2014/main" val="2570462364"/>
                    </a:ext>
                  </a:extLst>
                </a:gridCol>
                <a:gridCol w="9624449">
                  <a:extLst>
                    <a:ext uri="{9D8B030D-6E8A-4147-A177-3AD203B41FA5}">
                      <a16:colId xmlns:a16="http://schemas.microsoft.com/office/drawing/2014/main" val="3748367259"/>
                    </a:ext>
                  </a:extLst>
                </a:gridCol>
              </a:tblGrid>
              <a:tr h="963768">
                <a:tc>
                  <a:txBody>
                    <a:bodyPr/>
                    <a:lstStyle/>
                    <a:p>
                      <a:pPr algn="ctr">
                        <a:spcBef>
                          <a:spcPts val="600"/>
                        </a:spcBef>
                        <a:spcAft>
                          <a:spcPts val="600"/>
                        </a:spcAft>
                      </a:pPr>
                      <a:r>
                        <a:rPr lang="fr-FR" sz="1900" b="1" dirty="0">
                          <a:effectLst/>
                          <a:latin typeface="Arial" panose="020B0604020202020204" pitchFamily="34" charset="0"/>
                          <a:cs typeface="Arial" panose="020B0604020202020204" pitchFamily="34" charset="0"/>
                        </a:rPr>
                        <a:t>Qui</a:t>
                      </a:r>
                      <a:endParaRPr lang="fr-FR" sz="19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900" dirty="0">
                          <a:effectLst/>
                          <a:latin typeface="Arial" panose="020B0604020202020204" pitchFamily="34" charset="0"/>
                          <a:cs typeface="Arial" panose="020B0604020202020204" pitchFamily="34" charset="0"/>
                        </a:rPr>
                        <a:t>Toute personne ayant 3 ans d'expérience salariée, non salariée ou bénévole. Les périodes de formation initiale ou continue et les stages professionnels n’entrent pas dans le calcul.</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42100314"/>
                  </a:ext>
                </a:extLst>
              </a:tr>
              <a:tr h="642512">
                <a:tc>
                  <a:txBody>
                    <a:bodyPr/>
                    <a:lstStyle/>
                    <a:p>
                      <a:pPr algn="ctr">
                        <a:spcBef>
                          <a:spcPts val="300"/>
                        </a:spcBef>
                        <a:spcAft>
                          <a:spcPts val="300"/>
                        </a:spcAft>
                      </a:pPr>
                      <a:r>
                        <a:rPr lang="fr-FR" sz="1900" b="1" dirty="0">
                          <a:effectLst/>
                          <a:latin typeface="Arial" panose="020B0604020202020204" pitchFamily="34" charset="0"/>
                          <a:cs typeface="Arial" panose="020B0604020202020204" pitchFamily="34" charset="0"/>
                        </a:rPr>
                        <a:t>Quoi</a:t>
                      </a:r>
                      <a:endParaRPr lang="fr-FR" sz="19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900" dirty="0">
                          <a:effectLst/>
                          <a:latin typeface="Arial" panose="020B0604020202020204" pitchFamily="34" charset="0"/>
                          <a:cs typeface="Arial" panose="020B0604020202020204" pitchFamily="34" charset="0"/>
                        </a:rPr>
                        <a:t>La VAE permet d’obtenir un diplôme ou un titre professionnel inscrit au Répertoire National des Certifications Professionnelles.</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58342169"/>
                  </a:ext>
                </a:extLst>
              </a:tr>
              <a:tr h="2650361">
                <a:tc>
                  <a:txBody>
                    <a:bodyPr/>
                    <a:lstStyle/>
                    <a:p>
                      <a:pPr algn="ctr">
                        <a:spcBef>
                          <a:spcPts val="600"/>
                        </a:spcBef>
                        <a:spcAft>
                          <a:spcPts val="600"/>
                        </a:spcAft>
                      </a:pPr>
                      <a:r>
                        <a:rPr lang="fr-FR" sz="1900" b="1" dirty="0">
                          <a:effectLst/>
                          <a:latin typeface="Arial" panose="020B0604020202020204" pitchFamily="34" charset="0"/>
                          <a:cs typeface="Arial" panose="020B0604020202020204" pitchFamily="34" charset="0"/>
                        </a:rPr>
                        <a:t>Comment</a:t>
                      </a:r>
                      <a:endParaRPr lang="fr-FR" sz="19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900" dirty="0">
                          <a:effectLst/>
                          <a:latin typeface="Arial" panose="020B0604020202020204" pitchFamily="34" charset="0"/>
                          <a:cs typeface="Arial" panose="020B0604020202020204" pitchFamily="34" charset="0"/>
                        </a:rPr>
                        <a:t>Les Points Information Conseil (PIC), placés sous la responsabilité des conseils régionaux, accueillent, informent et aident les candidats dans leur démarche. La demande doit être adressée à l’organisme qui délivre la certification. Elle s’appuie sur un dossier, comprenant les justificatifs des expériences, des formations et des diplômes obtenus.</a:t>
                      </a:r>
                    </a:p>
                    <a:p>
                      <a:pPr algn="just">
                        <a:spcBef>
                          <a:spcPts val="300"/>
                        </a:spcBef>
                        <a:spcAft>
                          <a:spcPts val="300"/>
                        </a:spcAft>
                      </a:pPr>
                      <a:r>
                        <a:rPr lang="fr-FR" sz="1900" dirty="0">
                          <a:effectLst/>
                          <a:latin typeface="Arial" panose="020B0604020202020204" pitchFamily="34" charset="0"/>
                          <a:cs typeface="Arial" panose="020B0604020202020204" pitchFamily="34" charset="0"/>
                        </a:rPr>
                        <a:t>Tout salarié peut bénéficier d’un congé de 24 heures pour faire valider ses acquis. L’employeur peut inscrire les actions de VAE dans le plan de formation de l’entreprise. Le report maximal est de 6 mois.</a:t>
                      </a:r>
                      <a:endParaRPr lang="fr-FR" sz="19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07852413"/>
                  </a:ext>
                </a:extLst>
              </a:tr>
            </a:tbl>
          </a:graphicData>
        </a:graphic>
      </p:graphicFrame>
    </p:spTree>
    <p:extLst>
      <p:ext uri="{BB962C8B-B14F-4D97-AF65-F5344CB8AC3E}">
        <p14:creationId xmlns:p14="http://schemas.microsoft.com/office/powerpoint/2010/main" val="23369241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128</TotalTime>
  <Words>779</Words>
  <Application>Microsoft Office PowerPoint</Application>
  <PresentationFormat>Grand écran</PresentationFormat>
  <Paragraphs>42</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Century Gothic</vt:lpstr>
      <vt:lpstr>Wingdings 3</vt:lpstr>
      <vt:lpstr>Ion</vt:lpstr>
      <vt:lpstr>Chapitre 7. Préparer et suivre les actions de formation</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22</cp:revision>
  <dcterms:created xsi:type="dcterms:W3CDTF">2014-01-16T23:14:09Z</dcterms:created>
  <dcterms:modified xsi:type="dcterms:W3CDTF">2023-08-07T22:34:05Z</dcterms:modified>
</cp:coreProperties>
</file>