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1" r:id="rId2"/>
    <p:sldId id="263"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111" d="100"/>
          <a:sy n="111" d="100"/>
        </p:scale>
        <p:origin x="459"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20/04/2023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20/04/2023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1058333"/>
          </a:xfrm>
        </p:spPr>
        <p:txBody>
          <a:bodyPr>
            <a:noAutofit/>
          </a:bodyPr>
          <a:lstStyle/>
          <a:p>
            <a:r>
              <a:rPr lang="fr-FR" sz="2800" b="1" dirty="0">
                <a:latin typeface="Arial" panose="020B0604020202020204" pitchFamily="34" charset="0"/>
                <a:cs typeface="Arial" panose="020B0604020202020204" pitchFamily="34" charset="0"/>
              </a:rPr>
              <a:t>Chapitre 6. Participer au recrutement et à l'intégration </a:t>
            </a:r>
            <a:br>
              <a:rPr lang="fr-FR" sz="32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5. Sélectionner les candidats</a:t>
            </a:r>
            <a:endParaRPr lang="fr-FR" sz="36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39AF13C5-E759-404C-8319-AD18680AA8F7}"/>
              </a:ext>
            </a:extLst>
          </p:cNvPr>
          <p:cNvSpPr txBox="1"/>
          <p:nvPr/>
        </p:nvSpPr>
        <p:spPr>
          <a:xfrm>
            <a:off x="1038225" y="1723589"/>
            <a:ext cx="9854142" cy="3739485"/>
          </a:xfrm>
          <a:prstGeom prst="rect">
            <a:avLst/>
          </a:prstGeom>
          <a:noFill/>
        </p:spPr>
        <p:txBody>
          <a:bodyPr wrap="square">
            <a:spAutoFit/>
          </a:bodyPr>
          <a:lstStyle/>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Généralement, l’entreprise ne retient à ce stade que les candidatures qui correspondent précisément au profil défini. </a:t>
            </a:r>
          </a:p>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L’analyse des CV (curriculum vit</a:t>
            </a:r>
            <a:r>
              <a:rPr lang="fr-FR" sz="2400" dirty="0">
                <a:effectLst/>
                <a:latin typeface="Arial" panose="020B0604020202020204" pitchFamily="34" charset="0"/>
                <a:ea typeface="Times New Roman" panose="02020603050405020304" pitchFamily="18" charset="0"/>
                <a:cs typeface="Arial" panose="020B0604020202020204" pitchFamily="34" charset="0"/>
              </a:rPr>
              <a:t>æ</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 et des lettres de motivation permet de retenir une dizaine de candidatures pour un poste. </a:t>
            </a:r>
          </a:p>
          <a:p>
            <a:pPr algn="ctr">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Certains CV </a:t>
            </a:r>
            <a:r>
              <a:rPr lang="fr-FR" sz="2400">
                <a:effectLst/>
                <a:latin typeface="Arial" panose="020B0604020202020204" pitchFamily="34" charset="0"/>
                <a:ea typeface="Times New Roman" panose="02020603050405020304" pitchFamily="18" charset="0"/>
                <a:cs typeface="Times New Roman" panose="02020603050405020304" pitchFamily="18" charset="0"/>
              </a:rPr>
              <a:t>peuvent être conservés </a:t>
            </a:r>
            <a:r>
              <a:rPr lang="fr-FR" sz="2400" dirty="0">
                <a:effectLst/>
                <a:latin typeface="Arial" panose="020B0604020202020204" pitchFamily="34" charset="0"/>
                <a:ea typeface="Times New Roman" panose="02020603050405020304" pitchFamily="18" charset="0"/>
                <a:cs typeface="Times New Roman" panose="02020603050405020304" pitchFamily="18" charset="0"/>
              </a:rPr>
              <a:t>pour d’autres emplois à pourvoir mais, pour la grande majorité des candidats, l’entreprise devra rédiger une lettre de refus définitif.</a:t>
            </a:r>
          </a:p>
          <a:p>
            <a:pPr algn="just">
              <a:spcBef>
                <a:spcPts val="18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275821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1058333"/>
          </a:xfrm>
        </p:spPr>
        <p:txBody>
          <a:bodyPr>
            <a:noAutofit/>
          </a:bodyPr>
          <a:lstStyle/>
          <a:p>
            <a:r>
              <a:rPr lang="fr-FR" sz="2800" b="1" dirty="0">
                <a:latin typeface="Arial" panose="020B0604020202020204" pitchFamily="34" charset="0"/>
                <a:cs typeface="Arial" panose="020B0604020202020204" pitchFamily="34" charset="0"/>
              </a:rPr>
              <a:t>Chapitre 6. Participer au recrutement et à l'intégration </a:t>
            </a:r>
            <a:br>
              <a:rPr lang="fr-FR" sz="32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5. Sélectionner les candidats</a:t>
            </a:r>
            <a:endParaRPr lang="fr-FR" sz="3600"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96A6F086-5C63-4BDC-A474-2DB9337E6A7A}"/>
              </a:ext>
            </a:extLst>
          </p:cNvPr>
          <p:cNvSpPr txBox="1"/>
          <p:nvPr/>
        </p:nvSpPr>
        <p:spPr>
          <a:xfrm>
            <a:off x="359832" y="1185333"/>
            <a:ext cx="11159067" cy="1400383"/>
          </a:xfrm>
          <a:prstGeom prst="rect">
            <a:avLst/>
          </a:prstGeom>
          <a:noFill/>
        </p:spPr>
        <p:txBody>
          <a:bodyPr wrap="square">
            <a:spAutoFit/>
          </a:bodyPr>
          <a:lstStyle/>
          <a:p>
            <a:pPr algn="ctr">
              <a:spcAft>
                <a:spcPts val="600"/>
              </a:spcAft>
            </a:pPr>
            <a:r>
              <a:rPr lang="fr-FR" sz="2000" b="1" i="1" dirty="0">
                <a:effectLst/>
                <a:latin typeface="Arial" panose="020B0604020202020204" pitchFamily="34" charset="0"/>
                <a:ea typeface="Times New Roman" panose="02020603050405020304" pitchFamily="18" charset="0"/>
                <a:cs typeface="Times New Roman" panose="02020603050405020304" pitchFamily="18" charset="0"/>
              </a:rPr>
              <a:t>Outils de sélection</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600"/>
              </a:spcAft>
            </a:pPr>
            <a:r>
              <a:rPr lang="fr-FR" sz="2000" dirty="0">
                <a:effectLst/>
                <a:latin typeface="Arial" panose="020B0604020202020204" pitchFamily="34" charset="0"/>
                <a:ea typeface="Times New Roman" panose="02020603050405020304" pitchFamily="18" charset="0"/>
                <a:cs typeface="Times New Roman" panose="02020603050405020304" pitchFamily="18" charset="0"/>
              </a:rPr>
              <a:t>Les tableaux multicritères facilitent la sélection des candidats. Les compétences sont mises en lignes et les candidats en colonnes. Chaque cellule reçoit une note qui peut être coefficientée. La note définitive est calculée au bas de tableau.</a:t>
            </a:r>
          </a:p>
        </p:txBody>
      </p:sp>
      <p:pic>
        <p:nvPicPr>
          <p:cNvPr id="7" name="Image 6" descr="Une image contenant table&#10;&#10;Description générée automatiquement">
            <a:extLst>
              <a:ext uri="{FF2B5EF4-FFF2-40B4-BE49-F238E27FC236}">
                <a16:creationId xmlns:a16="http://schemas.microsoft.com/office/drawing/2014/main" id="{48ECE1E2-6188-4400-A5BB-069131DC7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6874" y="2740522"/>
            <a:ext cx="8753193" cy="3715977"/>
          </a:xfrm>
          <a:prstGeom prst="rect">
            <a:avLst/>
          </a:prstGeom>
        </p:spPr>
      </p:pic>
    </p:spTree>
    <p:extLst>
      <p:ext uri="{BB962C8B-B14F-4D97-AF65-F5344CB8AC3E}">
        <p14:creationId xmlns:p14="http://schemas.microsoft.com/office/powerpoint/2010/main" val="4070604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171</TotalTime>
  <Words>144</Words>
  <Application>Microsoft Office PowerPoint</Application>
  <PresentationFormat>Grand écran</PresentationFormat>
  <Paragraphs>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Century Gothic</vt:lpstr>
      <vt:lpstr>Wingdings 3</vt:lpstr>
      <vt:lpstr>Ion</vt:lpstr>
      <vt:lpstr>Chapitre 6. Participer au recrutement et à l'intégration  5. Sélectionner les candidats</vt:lpstr>
      <vt:lpstr>Chapitre 6. Participer au recrutement et à l'intégration  5. Sélectionner les candidats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28</cp:revision>
  <dcterms:created xsi:type="dcterms:W3CDTF">2014-01-16T23:14:09Z</dcterms:created>
  <dcterms:modified xsi:type="dcterms:W3CDTF">2023-04-20T21:55:16Z</dcterms:modified>
</cp:coreProperties>
</file>