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4" r:id="rId2"/>
    <p:sldId id="265" r:id="rId3"/>
    <p:sldId id="267" r:id="rId4"/>
    <p:sldId id="266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10270067" cy="992038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Chapitre 6. Participer au recrutement et à l'intégration </a:t>
            </a:r>
            <a:b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4. Rédiger et diffuser l'annonce </a:t>
            </a: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9D6CD62-506A-40C0-8FD6-4F12137FC55A}"/>
              </a:ext>
            </a:extLst>
          </p:cNvPr>
          <p:cNvSpPr txBox="1"/>
          <p:nvPr/>
        </p:nvSpPr>
        <p:spPr>
          <a:xfrm>
            <a:off x="482600" y="1533629"/>
            <a:ext cx="10739967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 code du travail, impose un certain nombre de contraintes concernant l’annonce, le descriptif de la personne recherchée et la diffusion de l’offre d’emploi.</a:t>
            </a:r>
          </a:p>
          <a:p>
            <a:pPr algn="just">
              <a:spcBef>
                <a:spcPts val="600"/>
              </a:spcBef>
            </a:pPr>
            <a:endParaRPr lang="fr-FR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hangingPunct="0">
              <a:spcBef>
                <a:spcPts val="600"/>
              </a:spcBef>
              <a:spcAft>
                <a:spcPts val="600"/>
              </a:spcAft>
            </a:pPr>
            <a:r>
              <a:rPr lang="fr-FR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4.1. Annonces de recrutement</a:t>
            </a:r>
          </a:p>
          <a:p>
            <a:pPr marL="342900" indent="-342900" algn="just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L’annonce reprend les informations essentielles de la fiche de poste ou du profil de poste. </a:t>
            </a:r>
          </a:p>
          <a:p>
            <a:pPr marL="342900" indent="-342900" algn="just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Elle 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précise et donne suffisamment d'informations pour donner envie d’y répondre.</a:t>
            </a:r>
          </a:p>
          <a:p>
            <a:pPr marL="342900" indent="-342900" algn="just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Elle présente l’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entreprise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poste à pourvoir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le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profil du candidat recherché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et les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modalités de réponse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à l’annonce. </a:t>
            </a:r>
          </a:p>
        </p:txBody>
      </p:sp>
    </p:spTree>
    <p:extLst>
      <p:ext uri="{BB962C8B-B14F-4D97-AF65-F5344CB8AC3E}">
        <p14:creationId xmlns:p14="http://schemas.microsoft.com/office/powerpoint/2010/main" val="1659817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10270067" cy="992038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Chapitre 6. Participer au recrutement et à l'intégration </a:t>
            </a:r>
            <a:b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4. Rédiger et diffuser l'annonce </a:t>
            </a: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2701" y="1460392"/>
            <a:ext cx="11335110" cy="441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fr-FR" sz="26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Éléments constitutifs de l’annonce de recrutement</a:t>
            </a:r>
            <a:endParaRPr lang="fr-FR" sz="2600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Calibri" panose="020F050202020403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Présentation brève de l’entreprise (secteur d’activité, effectif, chiffre d’affaires…)</a:t>
            </a:r>
          </a:p>
          <a:p>
            <a:pPr marL="342900" lvl="0" indent="-342900" algn="just">
              <a:spcAft>
                <a:spcPts val="0"/>
              </a:spcAft>
              <a:buFont typeface="Calibri" panose="020F050202020403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Intitulé du poste et type de contrat (CDI, CDD…)</a:t>
            </a:r>
          </a:p>
          <a:p>
            <a:pPr marL="342900" lvl="0" indent="-342900" algn="just">
              <a:spcAft>
                <a:spcPts val="0"/>
              </a:spcAft>
              <a:buFont typeface="Calibri" panose="020F050202020403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Missions et activités principales</a:t>
            </a:r>
          </a:p>
          <a:p>
            <a:pPr marL="342900" lvl="0" indent="-342900" algn="just">
              <a:spcAft>
                <a:spcPts val="0"/>
              </a:spcAft>
              <a:buFont typeface="Calibri" panose="020F050202020403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Profil du candidat (formation et expériences souhaitées, compétences et qualités requises…)</a:t>
            </a:r>
          </a:p>
          <a:p>
            <a:pPr marL="342900" lvl="0" indent="-342900" algn="just">
              <a:spcAft>
                <a:spcPts val="0"/>
              </a:spcAft>
              <a:buFont typeface="Calibri" panose="020F050202020403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Rémunération et avantages (éventuellement)</a:t>
            </a:r>
          </a:p>
          <a:p>
            <a:pPr marL="342900" lvl="0" indent="-342900" algn="just">
              <a:spcAft>
                <a:spcPts val="0"/>
              </a:spcAft>
              <a:buFont typeface="Calibri" panose="020F050202020403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Caractéristiques du dossier de candidature : </a:t>
            </a:r>
          </a:p>
          <a:p>
            <a:pPr marL="800100" lvl="1" indent="-342900" algn="just">
              <a:buFont typeface="Calibri" panose="020F0502020204030204" pitchFamily="34" charset="0"/>
              <a:buChar char="-"/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CV, lettre manuscrite, appel téléphonique, prétentions salariales… </a:t>
            </a:r>
          </a:p>
          <a:p>
            <a:pPr marL="800100" lvl="1" indent="-342900" algn="just">
              <a:buFont typeface="Calibri" panose="020F0502020204030204" pitchFamily="34" charset="0"/>
              <a:buChar char="-"/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Lieu où adresser la candidature (entreprise, journal, boîte postale)</a:t>
            </a:r>
          </a:p>
          <a:p>
            <a:pPr marL="800100" lvl="1" indent="-342900" algn="just">
              <a:buFont typeface="Calibri" panose="020F0502020204030204" pitchFamily="34" charset="0"/>
              <a:buChar char="-"/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Date limite de dépôt de la candidature</a:t>
            </a:r>
            <a:endParaRPr lang="fr-FR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745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10270067" cy="992038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Chapitre 6. Participer au recrutement et à l'intégration </a:t>
            </a:r>
            <a:b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4. Rédiger et diffuser l'annonce </a:t>
            </a: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7A226DC-E957-404C-97C1-D0EFC6B26819}"/>
              </a:ext>
            </a:extLst>
          </p:cNvPr>
          <p:cNvSpPr txBox="1"/>
          <p:nvPr/>
        </p:nvSpPr>
        <p:spPr>
          <a:xfrm>
            <a:off x="563032" y="1953017"/>
            <a:ext cx="10714567" cy="32624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Selon la taille de l’annonce ces informations peuvent être plus ou moins développées (sur le Web, il est possible d’enrichir l’annonce d’une vidéo de présentation de l’entreprise ou du poste à pourvoir). </a:t>
            </a:r>
          </a:p>
          <a:p>
            <a:pPr algn="just">
              <a:spcBef>
                <a:spcPts val="1800"/>
              </a:spcBef>
            </a:pPr>
            <a:endParaRPr lang="fr-FR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1800"/>
              </a:spcBef>
              <a:spcAft>
                <a:spcPts val="600"/>
              </a:spcAft>
            </a:pPr>
            <a:r>
              <a:rPr lang="fr-FR" sz="2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Attention, l’annonce ne doit pas comporter d’affirmations mensongères, d’allégations fausses ou susceptibles d’induire en erreur le candidat à l’emploi et elle doit respecter des principes destinés à protéger les droits du candidat et ne doit pas comporter de mentions discriminatoires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97771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10270067" cy="992038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Chapitre 6. Participer au recrutement et à l'intégration </a:t>
            </a:r>
            <a:b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4. Rédiger et diffuser l'annonce </a:t>
            </a: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6DF0B402-BAC1-4B36-BB0F-A3989160C3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963963"/>
              </p:ext>
            </p:extLst>
          </p:nvPr>
        </p:nvGraphicFramePr>
        <p:xfrm>
          <a:off x="252561" y="1590675"/>
          <a:ext cx="11686877" cy="4573058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6022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4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0439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Sont interdits les motifs fondés sur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261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l'origine, le sexe ; </a:t>
                      </a:r>
                    </a:p>
                    <a:p>
                      <a:pPr marL="0" lv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les mœurs ;</a:t>
                      </a:r>
                    </a:p>
                    <a:p>
                      <a:pPr marL="0" lv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l'orientation sexuelle ;</a:t>
                      </a:r>
                    </a:p>
                    <a:p>
                      <a:pPr marL="0" lv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l'âge (sauf s’il résulte d’une obligation légale d’embauche de jeunes dans les débits de boisson par exemple) ; </a:t>
                      </a:r>
                    </a:p>
                    <a:p>
                      <a:pPr marL="0" lv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l'appartenance ou la non-appartenance, vraie ou supposée, à une ethnie, une nation ou une race ;</a:t>
                      </a:r>
                      <a:endParaRPr lang="fr-FR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la situation de famille ; </a:t>
                      </a:r>
                    </a:p>
                    <a:p>
                      <a:pPr marL="0" lv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les opinions politiques ;</a:t>
                      </a:r>
                    </a:p>
                    <a:p>
                      <a:pPr marL="0" lv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les activités syndicales ou mutualistes ;</a:t>
                      </a:r>
                    </a:p>
                    <a:p>
                      <a:pPr marL="0" lv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les convictions religieuses ;</a:t>
                      </a:r>
                    </a:p>
                    <a:p>
                      <a:pPr marL="0" lv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l'apparence physique ;</a:t>
                      </a:r>
                    </a:p>
                    <a:p>
                      <a:pPr marL="0" lv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le patronyme ;</a:t>
                      </a:r>
                    </a:p>
                    <a:p>
                      <a:pPr marL="0" lv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l'état de santé ou le handicap, sauf inaptitude constatée par le médecin du travail.</a:t>
                      </a:r>
                      <a:endParaRPr lang="fr-FR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1306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120</TotalTime>
  <Words>426</Words>
  <Application>Microsoft Office PowerPoint</Application>
  <PresentationFormat>Grand écran</PresentationFormat>
  <Paragraphs>36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Arial</vt:lpstr>
      <vt:lpstr>Calibri</vt:lpstr>
      <vt:lpstr>Century Gothic</vt:lpstr>
      <vt:lpstr>Symbol</vt:lpstr>
      <vt:lpstr>Wingdings</vt:lpstr>
      <vt:lpstr>Wingdings 3</vt:lpstr>
      <vt:lpstr>Ion</vt:lpstr>
      <vt:lpstr>Chapitre 6. Participer au recrutement et à l'intégration  4. Rédiger et diffuser l'annonce </vt:lpstr>
      <vt:lpstr>Chapitre 6. Participer au recrutement et à l'intégration  4. Rédiger et diffuser l'annonce </vt:lpstr>
      <vt:lpstr>Chapitre 6. Participer au recrutement et à l'intégration  4. Rédiger et diffuser l'annonce </vt:lpstr>
      <vt:lpstr>Chapitre 6. Participer au recrutement et à l'intégration  4. Rédiger et diffuser l'annonce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27</cp:revision>
  <dcterms:created xsi:type="dcterms:W3CDTF">2014-01-16T23:14:09Z</dcterms:created>
  <dcterms:modified xsi:type="dcterms:W3CDTF">2023-04-20T21:54:30Z</dcterms:modified>
</cp:coreProperties>
</file>