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1" r:id="rId2"/>
    <p:sldId id="256" r:id="rId3"/>
    <p:sldId id="257" r:id="rId4"/>
    <p:sldId id="262" r:id="rId5"/>
    <p:sldId id="263" r:id="rId6"/>
    <p:sldId id="258" r:id="rId7"/>
    <p:sldId id="259" r:id="rId8"/>
    <p:sldId id="264" r:id="rId9"/>
    <p:sldId id="260"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C055B-3E5B-43D0-8810-AC8F81DA9028}" type="doc">
      <dgm:prSet loTypeId="urn:microsoft.com/office/officeart/2005/8/layout/pyramid2" loCatId="pyramid" qsTypeId="urn:microsoft.com/office/officeart/2005/8/quickstyle/simple3" qsCatId="simple" csTypeId="urn:microsoft.com/office/officeart/2005/8/colors/accent1_2" csCatId="accent1" phldr="1"/>
      <dgm:spPr/>
    </dgm:pt>
    <dgm:pt modelId="{E71628DB-F6A4-4407-908D-BDFC99DAAC3E}">
      <dgm:prSet phldrT="[Texte]" custT="1"/>
      <dgm:spPr/>
      <dgm:t>
        <a:bodyPr/>
        <a:lstStyle/>
        <a:p>
          <a:r>
            <a:rPr lang="fr-FR" sz="1800">
              <a:latin typeface="Arial" panose="020B0604020202020204" pitchFamily="34" charset="0"/>
              <a:cs typeface="Arial" panose="020B0604020202020204" pitchFamily="34" charset="0"/>
            </a:rPr>
            <a:t>Constitution</a:t>
          </a:r>
        </a:p>
      </dgm:t>
    </dgm:pt>
    <dgm:pt modelId="{38DF1B86-BADD-4675-833A-59A4427BD51D}" type="parTrans" cxnId="{2DD1AA05-4B7B-4CBC-87C5-3A3B59A4E89D}">
      <dgm:prSet/>
      <dgm:spPr/>
      <dgm:t>
        <a:bodyPr/>
        <a:lstStyle/>
        <a:p>
          <a:endParaRPr lang="fr-FR" sz="4400"/>
        </a:p>
      </dgm:t>
    </dgm:pt>
    <dgm:pt modelId="{69BD2987-28FE-4419-A2FD-02BCC7C3945C}" type="sibTrans" cxnId="{2DD1AA05-4B7B-4CBC-87C5-3A3B59A4E89D}">
      <dgm:prSet/>
      <dgm:spPr/>
      <dgm:t>
        <a:bodyPr/>
        <a:lstStyle/>
        <a:p>
          <a:endParaRPr lang="fr-FR" sz="4400"/>
        </a:p>
      </dgm:t>
    </dgm:pt>
    <dgm:pt modelId="{5EB09A76-039C-4780-A3D7-18EE79C0A8CB}">
      <dgm:prSet phldrT="[Texte]" custT="1"/>
      <dgm:spPr/>
      <dgm:t>
        <a:bodyPr/>
        <a:lstStyle/>
        <a:p>
          <a:r>
            <a:rPr lang="fr-FR" sz="1800">
              <a:latin typeface="Arial" panose="020B0604020202020204" pitchFamily="34" charset="0"/>
              <a:cs typeface="Arial" panose="020B0604020202020204" pitchFamily="34" charset="0"/>
            </a:rPr>
            <a:t>Lois</a:t>
          </a:r>
        </a:p>
      </dgm:t>
    </dgm:pt>
    <dgm:pt modelId="{7763E494-17C2-4096-820C-AE07CA5F0499}" type="parTrans" cxnId="{E66BB7AF-090C-4E65-8B58-51D0662D6A5B}">
      <dgm:prSet/>
      <dgm:spPr/>
      <dgm:t>
        <a:bodyPr/>
        <a:lstStyle/>
        <a:p>
          <a:endParaRPr lang="fr-FR" sz="4400"/>
        </a:p>
      </dgm:t>
    </dgm:pt>
    <dgm:pt modelId="{9E0AA857-7BBA-44BB-8DB4-5D1A5D8F053C}" type="sibTrans" cxnId="{E66BB7AF-090C-4E65-8B58-51D0662D6A5B}">
      <dgm:prSet/>
      <dgm:spPr/>
      <dgm:t>
        <a:bodyPr/>
        <a:lstStyle/>
        <a:p>
          <a:endParaRPr lang="fr-FR" sz="4400"/>
        </a:p>
      </dgm:t>
    </dgm:pt>
    <dgm:pt modelId="{9693FE19-9C92-4EDB-B230-52869019830B}">
      <dgm:prSet phldrT="[Texte]" custT="1"/>
      <dgm:spPr/>
      <dgm:t>
        <a:bodyPr/>
        <a:lstStyle/>
        <a:p>
          <a:r>
            <a:rPr lang="fr-FR" sz="1800">
              <a:latin typeface="Arial" panose="020B0604020202020204" pitchFamily="34" charset="0"/>
              <a:cs typeface="Arial" panose="020B0604020202020204" pitchFamily="34" charset="0"/>
            </a:rPr>
            <a:t>Convention collective</a:t>
          </a:r>
        </a:p>
      </dgm:t>
    </dgm:pt>
    <dgm:pt modelId="{F64EC46B-F121-47A8-AF1C-1D1C825E618A}" type="parTrans" cxnId="{8BBCED39-8A33-42AB-B9DD-257E7C909AF8}">
      <dgm:prSet/>
      <dgm:spPr/>
      <dgm:t>
        <a:bodyPr/>
        <a:lstStyle/>
        <a:p>
          <a:endParaRPr lang="fr-FR" sz="4400"/>
        </a:p>
      </dgm:t>
    </dgm:pt>
    <dgm:pt modelId="{BCC29F75-E5E3-49B0-A572-4D9B6CFB8068}" type="sibTrans" cxnId="{8BBCED39-8A33-42AB-B9DD-257E7C909AF8}">
      <dgm:prSet/>
      <dgm:spPr/>
      <dgm:t>
        <a:bodyPr/>
        <a:lstStyle/>
        <a:p>
          <a:endParaRPr lang="fr-FR" sz="4400"/>
        </a:p>
      </dgm:t>
    </dgm:pt>
    <dgm:pt modelId="{F61A679D-4557-4059-9566-914235090E58}">
      <dgm:prSet phldrT="[Texte]" custT="1"/>
      <dgm:spPr/>
      <dgm:t>
        <a:bodyPr/>
        <a:lstStyle/>
        <a:p>
          <a:r>
            <a:rPr lang="fr-FR" sz="1800">
              <a:latin typeface="Arial" panose="020B0604020202020204" pitchFamily="34" charset="0"/>
              <a:cs typeface="Arial" panose="020B0604020202020204" pitchFamily="34" charset="0"/>
            </a:rPr>
            <a:t>Accord d'entreprise</a:t>
          </a:r>
        </a:p>
      </dgm:t>
    </dgm:pt>
    <dgm:pt modelId="{810738A1-AD9C-4851-93D8-611CC441CAE1}" type="parTrans" cxnId="{9C2F0162-D476-4419-B675-8EA8EE50AA6D}">
      <dgm:prSet/>
      <dgm:spPr/>
      <dgm:t>
        <a:bodyPr/>
        <a:lstStyle/>
        <a:p>
          <a:endParaRPr lang="fr-FR" sz="4400"/>
        </a:p>
      </dgm:t>
    </dgm:pt>
    <dgm:pt modelId="{3CC70A77-2F98-4D66-AE39-78A2238FE059}" type="sibTrans" cxnId="{9C2F0162-D476-4419-B675-8EA8EE50AA6D}">
      <dgm:prSet/>
      <dgm:spPr/>
      <dgm:t>
        <a:bodyPr/>
        <a:lstStyle/>
        <a:p>
          <a:endParaRPr lang="fr-FR" sz="4400"/>
        </a:p>
      </dgm:t>
    </dgm:pt>
    <dgm:pt modelId="{C8C9E2E9-4444-4770-92DC-77B4552F53D6}">
      <dgm:prSet phldrT="[Texte]" custT="1"/>
      <dgm:spPr/>
      <dgm:t>
        <a:bodyPr/>
        <a:lstStyle/>
        <a:p>
          <a:r>
            <a:rPr lang="fr-FR" sz="1800">
              <a:latin typeface="Arial" panose="020B0604020202020204" pitchFamily="34" charset="0"/>
              <a:cs typeface="Arial" panose="020B0604020202020204" pitchFamily="34" charset="0"/>
            </a:rPr>
            <a:t>Contrat de travail</a:t>
          </a:r>
        </a:p>
      </dgm:t>
    </dgm:pt>
    <dgm:pt modelId="{17DDE7C3-577C-4AF4-9A89-068E2813D55D}" type="parTrans" cxnId="{206DC5CE-3D60-4843-B846-D90222F765E0}">
      <dgm:prSet/>
      <dgm:spPr/>
      <dgm:t>
        <a:bodyPr/>
        <a:lstStyle/>
        <a:p>
          <a:endParaRPr lang="fr-FR" sz="4400"/>
        </a:p>
      </dgm:t>
    </dgm:pt>
    <dgm:pt modelId="{D2205045-68D5-444C-8634-D6013716191B}" type="sibTrans" cxnId="{206DC5CE-3D60-4843-B846-D90222F765E0}">
      <dgm:prSet/>
      <dgm:spPr/>
      <dgm:t>
        <a:bodyPr/>
        <a:lstStyle/>
        <a:p>
          <a:endParaRPr lang="fr-FR" sz="4400"/>
        </a:p>
      </dgm:t>
    </dgm:pt>
    <dgm:pt modelId="{C343F401-7350-4E14-A808-9A8CA9E2CAB8}">
      <dgm:prSet phldrT="[Texte]" custT="1"/>
      <dgm:spPr/>
      <dgm:t>
        <a:bodyPr/>
        <a:lstStyle/>
        <a:p>
          <a:r>
            <a:rPr lang="fr-FR" sz="1800">
              <a:latin typeface="Arial" panose="020B0604020202020204" pitchFamily="34" charset="0"/>
              <a:cs typeface="Arial" panose="020B0604020202020204" pitchFamily="34" charset="0"/>
            </a:rPr>
            <a:t>Conventions internationales (UE)</a:t>
          </a:r>
        </a:p>
      </dgm:t>
    </dgm:pt>
    <dgm:pt modelId="{3B4B05A4-6425-407E-A9EC-71259B3581E8}" type="parTrans" cxnId="{7AF73EFB-0614-47F4-A952-98B5ADFD1E12}">
      <dgm:prSet/>
      <dgm:spPr/>
      <dgm:t>
        <a:bodyPr/>
        <a:lstStyle/>
        <a:p>
          <a:endParaRPr lang="fr-FR" sz="4400"/>
        </a:p>
      </dgm:t>
    </dgm:pt>
    <dgm:pt modelId="{A6F0745F-1910-4D44-9AC0-38D65CD6E928}" type="sibTrans" cxnId="{7AF73EFB-0614-47F4-A952-98B5ADFD1E12}">
      <dgm:prSet/>
      <dgm:spPr/>
      <dgm:t>
        <a:bodyPr/>
        <a:lstStyle/>
        <a:p>
          <a:endParaRPr lang="fr-FR" sz="4400"/>
        </a:p>
      </dgm:t>
    </dgm:pt>
    <dgm:pt modelId="{304F8900-0EBB-4F7A-84EC-F022982123CB}">
      <dgm:prSet phldrT="[Texte]" custT="1"/>
      <dgm:spPr/>
      <dgm:t>
        <a:bodyPr/>
        <a:lstStyle/>
        <a:p>
          <a:r>
            <a:rPr lang="fr-FR" sz="1800">
              <a:latin typeface="Arial" panose="020B0604020202020204" pitchFamily="34" charset="0"/>
              <a:cs typeface="Arial" panose="020B0604020202020204" pitchFamily="34" charset="0"/>
            </a:rPr>
            <a:t>Règlement interieur</a:t>
          </a:r>
        </a:p>
      </dgm:t>
    </dgm:pt>
    <dgm:pt modelId="{9CE52CF9-55FA-4989-9029-06A5B32AB857}" type="parTrans" cxnId="{67438FA7-594E-401B-AB90-EF76832D302F}">
      <dgm:prSet/>
      <dgm:spPr/>
      <dgm:t>
        <a:bodyPr/>
        <a:lstStyle/>
        <a:p>
          <a:endParaRPr lang="fr-FR" sz="4400"/>
        </a:p>
      </dgm:t>
    </dgm:pt>
    <dgm:pt modelId="{272BEB0B-D70F-43A6-A8CF-D53F380D3F8C}" type="sibTrans" cxnId="{67438FA7-594E-401B-AB90-EF76832D302F}">
      <dgm:prSet/>
      <dgm:spPr/>
      <dgm:t>
        <a:bodyPr/>
        <a:lstStyle/>
        <a:p>
          <a:endParaRPr lang="fr-FR" sz="4400"/>
        </a:p>
      </dgm:t>
    </dgm:pt>
    <dgm:pt modelId="{533B3088-1D67-45AD-81DD-5DF8321BA749}" type="pres">
      <dgm:prSet presAssocID="{045C055B-3E5B-43D0-8810-AC8F81DA9028}" presName="compositeShape" presStyleCnt="0">
        <dgm:presLayoutVars>
          <dgm:dir/>
          <dgm:resizeHandles/>
        </dgm:presLayoutVars>
      </dgm:prSet>
      <dgm:spPr/>
    </dgm:pt>
    <dgm:pt modelId="{2F79F683-7C94-40C9-B3DC-295761DEE62F}" type="pres">
      <dgm:prSet presAssocID="{045C055B-3E5B-43D0-8810-AC8F81DA9028}" presName="pyramid" presStyleLbl="node1" presStyleIdx="0" presStyleCnt="1"/>
      <dgm:spPr/>
    </dgm:pt>
    <dgm:pt modelId="{C4F9D058-30E1-4101-A69E-7069894C3CB3}" type="pres">
      <dgm:prSet presAssocID="{045C055B-3E5B-43D0-8810-AC8F81DA9028}" presName="theList" presStyleCnt="0"/>
      <dgm:spPr/>
    </dgm:pt>
    <dgm:pt modelId="{1718688E-4425-40EC-BF78-3434F819AFC0}" type="pres">
      <dgm:prSet presAssocID="{E71628DB-F6A4-4407-908D-BDFC99DAAC3E}" presName="aNode" presStyleLbl="fgAcc1" presStyleIdx="0" presStyleCnt="7" custScaleX="173859">
        <dgm:presLayoutVars>
          <dgm:bulletEnabled val="1"/>
        </dgm:presLayoutVars>
      </dgm:prSet>
      <dgm:spPr/>
    </dgm:pt>
    <dgm:pt modelId="{7F61314B-91FD-4612-99BB-3A5BA7A0A200}" type="pres">
      <dgm:prSet presAssocID="{E71628DB-F6A4-4407-908D-BDFC99DAAC3E}" presName="aSpace" presStyleCnt="0"/>
      <dgm:spPr/>
    </dgm:pt>
    <dgm:pt modelId="{686245A9-8AF3-4ACA-9741-45344853F31A}" type="pres">
      <dgm:prSet presAssocID="{C343F401-7350-4E14-A808-9A8CA9E2CAB8}" presName="aNode" presStyleLbl="fgAcc1" presStyleIdx="1" presStyleCnt="7" custScaleX="173859">
        <dgm:presLayoutVars>
          <dgm:bulletEnabled val="1"/>
        </dgm:presLayoutVars>
      </dgm:prSet>
      <dgm:spPr/>
    </dgm:pt>
    <dgm:pt modelId="{655CD8DF-E1D8-472A-81DF-F2CE8F2022BE}" type="pres">
      <dgm:prSet presAssocID="{C343F401-7350-4E14-A808-9A8CA9E2CAB8}" presName="aSpace" presStyleCnt="0"/>
      <dgm:spPr/>
    </dgm:pt>
    <dgm:pt modelId="{32E1A311-08CE-4F46-AF2F-DBD992F0EAE9}" type="pres">
      <dgm:prSet presAssocID="{5EB09A76-039C-4780-A3D7-18EE79C0A8CB}" presName="aNode" presStyleLbl="fgAcc1" presStyleIdx="2" presStyleCnt="7" custScaleX="173859">
        <dgm:presLayoutVars>
          <dgm:bulletEnabled val="1"/>
        </dgm:presLayoutVars>
      </dgm:prSet>
      <dgm:spPr/>
    </dgm:pt>
    <dgm:pt modelId="{B7243B7E-1EBB-4EA0-859F-12199454F90C}" type="pres">
      <dgm:prSet presAssocID="{5EB09A76-039C-4780-A3D7-18EE79C0A8CB}" presName="aSpace" presStyleCnt="0"/>
      <dgm:spPr/>
    </dgm:pt>
    <dgm:pt modelId="{6B776A38-5958-4649-B578-CFF2A0F8E487}" type="pres">
      <dgm:prSet presAssocID="{9693FE19-9C92-4EDB-B230-52869019830B}" presName="aNode" presStyleLbl="fgAcc1" presStyleIdx="3" presStyleCnt="7" custScaleX="173859">
        <dgm:presLayoutVars>
          <dgm:bulletEnabled val="1"/>
        </dgm:presLayoutVars>
      </dgm:prSet>
      <dgm:spPr/>
    </dgm:pt>
    <dgm:pt modelId="{22D75123-5D8A-4035-97F1-D2F2E5B9CE2A}" type="pres">
      <dgm:prSet presAssocID="{9693FE19-9C92-4EDB-B230-52869019830B}" presName="aSpace" presStyleCnt="0"/>
      <dgm:spPr/>
    </dgm:pt>
    <dgm:pt modelId="{D6903443-DA9A-4580-8E7D-6544C548BCC9}" type="pres">
      <dgm:prSet presAssocID="{F61A679D-4557-4059-9566-914235090E58}" presName="aNode" presStyleLbl="fgAcc1" presStyleIdx="4" presStyleCnt="7" custScaleX="173859">
        <dgm:presLayoutVars>
          <dgm:bulletEnabled val="1"/>
        </dgm:presLayoutVars>
      </dgm:prSet>
      <dgm:spPr/>
    </dgm:pt>
    <dgm:pt modelId="{E2793594-8BF5-476A-9DBF-58616F2D3E56}" type="pres">
      <dgm:prSet presAssocID="{F61A679D-4557-4059-9566-914235090E58}" presName="aSpace" presStyleCnt="0"/>
      <dgm:spPr/>
    </dgm:pt>
    <dgm:pt modelId="{6FFF8E72-23DE-495C-B2C2-257300F35C60}" type="pres">
      <dgm:prSet presAssocID="{304F8900-0EBB-4F7A-84EC-F022982123CB}" presName="aNode" presStyleLbl="fgAcc1" presStyleIdx="5" presStyleCnt="7" custScaleX="173836">
        <dgm:presLayoutVars>
          <dgm:bulletEnabled val="1"/>
        </dgm:presLayoutVars>
      </dgm:prSet>
      <dgm:spPr/>
    </dgm:pt>
    <dgm:pt modelId="{F87986F6-DB9A-467B-A318-51C57EB92066}" type="pres">
      <dgm:prSet presAssocID="{304F8900-0EBB-4F7A-84EC-F022982123CB}" presName="aSpace" presStyleCnt="0"/>
      <dgm:spPr/>
    </dgm:pt>
    <dgm:pt modelId="{487BC2A5-7DE6-487D-AA24-E3AB5F35E21E}" type="pres">
      <dgm:prSet presAssocID="{C8C9E2E9-4444-4770-92DC-77B4552F53D6}" presName="aNode" presStyleLbl="fgAcc1" presStyleIdx="6" presStyleCnt="7" custScaleX="173859">
        <dgm:presLayoutVars>
          <dgm:bulletEnabled val="1"/>
        </dgm:presLayoutVars>
      </dgm:prSet>
      <dgm:spPr/>
    </dgm:pt>
    <dgm:pt modelId="{EA300001-DD80-4FB3-B391-BE08F9EA04FA}" type="pres">
      <dgm:prSet presAssocID="{C8C9E2E9-4444-4770-92DC-77B4552F53D6}" presName="aSpace" presStyleCnt="0"/>
      <dgm:spPr/>
    </dgm:pt>
  </dgm:ptLst>
  <dgm:cxnLst>
    <dgm:cxn modelId="{2DD1AA05-4B7B-4CBC-87C5-3A3B59A4E89D}" srcId="{045C055B-3E5B-43D0-8810-AC8F81DA9028}" destId="{E71628DB-F6A4-4407-908D-BDFC99DAAC3E}" srcOrd="0" destOrd="0" parTransId="{38DF1B86-BADD-4675-833A-59A4427BD51D}" sibTransId="{69BD2987-28FE-4419-A2FD-02BCC7C3945C}"/>
    <dgm:cxn modelId="{BAE4191F-18B0-458D-B028-59493E33A6A2}" type="presOf" srcId="{F61A679D-4557-4059-9566-914235090E58}" destId="{D6903443-DA9A-4580-8E7D-6544C548BCC9}" srcOrd="0" destOrd="0" presId="urn:microsoft.com/office/officeart/2005/8/layout/pyramid2"/>
    <dgm:cxn modelId="{89A0CB20-30E7-4A51-92B1-A051D2E4CD0F}" type="presOf" srcId="{304F8900-0EBB-4F7A-84EC-F022982123CB}" destId="{6FFF8E72-23DE-495C-B2C2-257300F35C60}" srcOrd="0" destOrd="0" presId="urn:microsoft.com/office/officeart/2005/8/layout/pyramid2"/>
    <dgm:cxn modelId="{1D9C0A21-1AB8-43E1-B106-9D6CB3F3D89E}" type="presOf" srcId="{9693FE19-9C92-4EDB-B230-52869019830B}" destId="{6B776A38-5958-4649-B578-CFF2A0F8E487}" srcOrd="0" destOrd="0" presId="urn:microsoft.com/office/officeart/2005/8/layout/pyramid2"/>
    <dgm:cxn modelId="{32ADA630-9AFC-4F97-B3FB-39CAFA430AC5}" type="presOf" srcId="{C343F401-7350-4E14-A808-9A8CA9E2CAB8}" destId="{686245A9-8AF3-4ACA-9741-45344853F31A}" srcOrd="0" destOrd="0" presId="urn:microsoft.com/office/officeart/2005/8/layout/pyramid2"/>
    <dgm:cxn modelId="{8BBCED39-8A33-42AB-B9DD-257E7C909AF8}" srcId="{045C055B-3E5B-43D0-8810-AC8F81DA9028}" destId="{9693FE19-9C92-4EDB-B230-52869019830B}" srcOrd="3" destOrd="0" parTransId="{F64EC46B-F121-47A8-AF1C-1D1C825E618A}" sibTransId="{BCC29F75-E5E3-49B0-A572-4D9B6CFB8068}"/>
    <dgm:cxn modelId="{9C2F0162-D476-4419-B675-8EA8EE50AA6D}" srcId="{045C055B-3E5B-43D0-8810-AC8F81DA9028}" destId="{F61A679D-4557-4059-9566-914235090E58}" srcOrd="4" destOrd="0" parTransId="{810738A1-AD9C-4851-93D8-611CC441CAE1}" sibTransId="{3CC70A77-2F98-4D66-AE39-78A2238FE059}"/>
    <dgm:cxn modelId="{C0F2B058-E374-424C-A225-F91380AB09DD}" type="presOf" srcId="{E71628DB-F6A4-4407-908D-BDFC99DAAC3E}" destId="{1718688E-4425-40EC-BF78-3434F819AFC0}" srcOrd="0" destOrd="0" presId="urn:microsoft.com/office/officeart/2005/8/layout/pyramid2"/>
    <dgm:cxn modelId="{DA872899-46EB-4F7C-B670-9AE031F23A69}" type="presOf" srcId="{045C055B-3E5B-43D0-8810-AC8F81DA9028}" destId="{533B3088-1D67-45AD-81DD-5DF8321BA749}" srcOrd="0" destOrd="0" presId="urn:microsoft.com/office/officeart/2005/8/layout/pyramid2"/>
    <dgm:cxn modelId="{67438FA7-594E-401B-AB90-EF76832D302F}" srcId="{045C055B-3E5B-43D0-8810-AC8F81DA9028}" destId="{304F8900-0EBB-4F7A-84EC-F022982123CB}" srcOrd="5" destOrd="0" parTransId="{9CE52CF9-55FA-4989-9029-06A5B32AB857}" sibTransId="{272BEB0B-D70F-43A6-A8CF-D53F380D3F8C}"/>
    <dgm:cxn modelId="{E66BB7AF-090C-4E65-8B58-51D0662D6A5B}" srcId="{045C055B-3E5B-43D0-8810-AC8F81DA9028}" destId="{5EB09A76-039C-4780-A3D7-18EE79C0A8CB}" srcOrd="2" destOrd="0" parTransId="{7763E494-17C2-4096-820C-AE07CA5F0499}" sibTransId="{9E0AA857-7BBA-44BB-8DB4-5D1A5D8F053C}"/>
    <dgm:cxn modelId="{ACDFD7C5-FD9D-45F5-9352-4FEBA83310E6}" type="presOf" srcId="{C8C9E2E9-4444-4770-92DC-77B4552F53D6}" destId="{487BC2A5-7DE6-487D-AA24-E3AB5F35E21E}" srcOrd="0" destOrd="0" presId="urn:microsoft.com/office/officeart/2005/8/layout/pyramid2"/>
    <dgm:cxn modelId="{206DC5CE-3D60-4843-B846-D90222F765E0}" srcId="{045C055B-3E5B-43D0-8810-AC8F81DA9028}" destId="{C8C9E2E9-4444-4770-92DC-77B4552F53D6}" srcOrd="6" destOrd="0" parTransId="{17DDE7C3-577C-4AF4-9A89-068E2813D55D}" sibTransId="{D2205045-68D5-444C-8634-D6013716191B}"/>
    <dgm:cxn modelId="{D9B005EA-5D9E-45A5-90DD-E4BBA05D4405}" type="presOf" srcId="{5EB09A76-039C-4780-A3D7-18EE79C0A8CB}" destId="{32E1A311-08CE-4F46-AF2F-DBD992F0EAE9}" srcOrd="0" destOrd="0" presId="urn:microsoft.com/office/officeart/2005/8/layout/pyramid2"/>
    <dgm:cxn modelId="{7AF73EFB-0614-47F4-A952-98B5ADFD1E12}" srcId="{045C055B-3E5B-43D0-8810-AC8F81DA9028}" destId="{C343F401-7350-4E14-A808-9A8CA9E2CAB8}" srcOrd="1" destOrd="0" parTransId="{3B4B05A4-6425-407E-A9EC-71259B3581E8}" sibTransId="{A6F0745F-1910-4D44-9AC0-38D65CD6E928}"/>
    <dgm:cxn modelId="{0A64A683-3E9C-4F46-9B01-53E2B39720C4}" type="presParOf" srcId="{533B3088-1D67-45AD-81DD-5DF8321BA749}" destId="{2F79F683-7C94-40C9-B3DC-295761DEE62F}" srcOrd="0" destOrd="0" presId="urn:microsoft.com/office/officeart/2005/8/layout/pyramid2"/>
    <dgm:cxn modelId="{1E5A9E19-CB62-47B5-A4CE-82818F146D17}" type="presParOf" srcId="{533B3088-1D67-45AD-81DD-5DF8321BA749}" destId="{C4F9D058-30E1-4101-A69E-7069894C3CB3}" srcOrd="1" destOrd="0" presId="urn:microsoft.com/office/officeart/2005/8/layout/pyramid2"/>
    <dgm:cxn modelId="{DD25D52D-44FC-4702-AD3D-98CF60872B07}" type="presParOf" srcId="{C4F9D058-30E1-4101-A69E-7069894C3CB3}" destId="{1718688E-4425-40EC-BF78-3434F819AFC0}" srcOrd="0" destOrd="0" presId="urn:microsoft.com/office/officeart/2005/8/layout/pyramid2"/>
    <dgm:cxn modelId="{A0108AA7-926E-4634-9451-3DC7C96224F6}" type="presParOf" srcId="{C4F9D058-30E1-4101-A69E-7069894C3CB3}" destId="{7F61314B-91FD-4612-99BB-3A5BA7A0A200}" srcOrd="1" destOrd="0" presId="urn:microsoft.com/office/officeart/2005/8/layout/pyramid2"/>
    <dgm:cxn modelId="{148C6792-FFD0-4905-AFD8-CF790958AA62}" type="presParOf" srcId="{C4F9D058-30E1-4101-A69E-7069894C3CB3}" destId="{686245A9-8AF3-4ACA-9741-45344853F31A}" srcOrd="2" destOrd="0" presId="urn:microsoft.com/office/officeart/2005/8/layout/pyramid2"/>
    <dgm:cxn modelId="{081B1426-5643-43AC-AE34-5AAFE2B179CF}" type="presParOf" srcId="{C4F9D058-30E1-4101-A69E-7069894C3CB3}" destId="{655CD8DF-E1D8-472A-81DF-F2CE8F2022BE}" srcOrd="3" destOrd="0" presId="urn:microsoft.com/office/officeart/2005/8/layout/pyramid2"/>
    <dgm:cxn modelId="{17EDB073-0BBC-4528-BEBA-44DDC1845739}" type="presParOf" srcId="{C4F9D058-30E1-4101-A69E-7069894C3CB3}" destId="{32E1A311-08CE-4F46-AF2F-DBD992F0EAE9}" srcOrd="4" destOrd="0" presId="urn:microsoft.com/office/officeart/2005/8/layout/pyramid2"/>
    <dgm:cxn modelId="{9F0258CA-C33F-46B5-9F05-9841E6446B2D}" type="presParOf" srcId="{C4F9D058-30E1-4101-A69E-7069894C3CB3}" destId="{B7243B7E-1EBB-4EA0-859F-12199454F90C}" srcOrd="5" destOrd="0" presId="urn:microsoft.com/office/officeart/2005/8/layout/pyramid2"/>
    <dgm:cxn modelId="{602B954C-47A8-4E26-96B6-44E7A14C397A}" type="presParOf" srcId="{C4F9D058-30E1-4101-A69E-7069894C3CB3}" destId="{6B776A38-5958-4649-B578-CFF2A0F8E487}" srcOrd="6" destOrd="0" presId="urn:microsoft.com/office/officeart/2005/8/layout/pyramid2"/>
    <dgm:cxn modelId="{0F82685F-2871-4D84-9B93-3E330B94F3EF}" type="presParOf" srcId="{C4F9D058-30E1-4101-A69E-7069894C3CB3}" destId="{22D75123-5D8A-4035-97F1-D2F2E5B9CE2A}" srcOrd="7" destOrd="0" presId="urn:microsoft.com/office/officeart/2005/8/layout/pyramid2"/>
    <dgm:cxn modelId="{F88218D3-F47E-4378-B043-05524C12880E}" type="presParOf" srcId="{C4F9D058-30E1-4101-A69E-7069894C3CB3}" destId="{D6903443-DA9A-4580-8E7D-6544C548BCC9}" srcOrd="8" destOrd="0" presId="urn:microsoft.com/office/officeart/2005/8/layout/pyramid2"/>
    <dgm:cxn modelId="{DAC3FA87-6DBE-4C20-A602-8CA2E20CE09E}" type="presParOf" srcId="{C4F9D058-30E1-4101-A69E-7069894C3CB3}" destId="{E2793594-8BF5-476A-9DBF-58616F2D3E56}" srcOrd="9" destOrd="0" presId="urn:microsoft.com/office/officeart/2005/8/layout/pyramid2"/>
    <dgm:cxn modelId="{1CC485DB-79AF-4D77-83A0-85FCF4321094}" type="presParOf" srcId="{C4F9D058-30E1-4101-A69E-7069894C3CB3}" destId="{6FFF8E72-23DE-495C-B2C2-257300F35C60}" srcOrd="10" destOrd="0" presId="urn:microsoft.com/office/officeart/2005/8/layout/pyramid2"/>
    <dgm:cxn modelId="{A4D0EB60-2247-417F-98BE-57D60415CCF9}" type="presParOf" srcId="{C4F9D058-30E1-4101-A69E-7069894C3CB3}" destId="{F87986F6-DB9A-467B-A318-51C57EB92066}" srcOrd="11" destOrd="0" presId="urn:microsoft.com/office/officeart/2005/8/layout/pyramid2"/>
    <dgm:cxn modelId="{2BE1DC2A-B44D-4BD8-9819-E17FBD52AF47}" type="presParOf" srcId="{C4F9D058-30E1-4101-A69E-7069894C3CB3}" destId="{487BC2A5-7DE6-487D-AA24-E3AB5F35E21E}" srcOrd="12" destOrd="0" presId="urn:microsoft.com/office/officeart/2005/8/layout/pyramid2"/>
    <dgm:cxn modelId="{C6159E3E-79BE-4CA7-9A2C-A01E379AB03C}" type="presParOf" srcId="{C4F9D058-30E1-4101-A69E-7069894C3CB3}" destId="{EA300001-DD80-4FB3-B391-BE08F9EA04FA}" srcOrd="13" destOrd="0" presId="urn:microsoft.com/office/officeart/2005/8/layout/pyramid2"/>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9F683-7C94-40C9-B3DC-295761DEE62F}">
      <dsp:nvSpPr>
        <dsp:cNvPr id="0" name=""/>
        <dsp:cNvSpPr/>
      </dsp:nvSpPr>
      <dsp:spPr>
        <a:xfrm>
          <a:off x="-265800" y="0"/>
          <a:ext cx="3328092" cy="3328092"/>
        </a:xfrm>
        <a:prstGeom prst="triangle">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18688E-4425-40EC-BF78-3434F819AFC0}">
      <dsp:nvSpPr>
        <dsp:cNvPr id="0" name=""/>
        <dsp:cNvSpPr/>
      </dsp:nvSpPr>
      <dsp:spPr>
        <a:xfrm>
          <a:off x="599364" y="333134"/>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Constitution</a:t>
          </a:r>
        </a:p>
      </dsp:txBody>
      <dsp:txXfrm>
        <a:off x="615864" y="349634"/>
        <a:ext cx="3728021" cy="305009"/>
      </dsp:txXfrm>
    </dsp:sp>
    <dsp:sp modelId="{686245A9-8AF3-4ACA-9741-45344853F31A}">
      <dsp:nvSpPr>
        <dsp:cNvPr id="0" name=""/>
        <dsp:cNvSpPr/>
      </dsp:nvSpPr>
      <dsp:spPr>
        <a:xfrm>
          <a:off x="599364" y="713394"/>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Conventions internationales (UE)</a:t>
          </a:r>
        </a:p>
      </dsp:txBody>
      <dsp:txXfrm>
        <a:off x="615864" y="729894"/>
        <a:ext cx="3728021" cy="305009"/>
      </dsp:txXfrm>
    </dsp:sp>
    <dsp:sp modelId="{32E1A311-08CE-4F46-AF2F-DBD992F0EAE9}">
      <dsp:nvSpPr>
        <dsp:cNvPr id="0" name=""/>
        <dsp:cNvSpPr/>
      </dsp:nvSpPr>
      <dsp:spPr>
        <a:xfrm>
          <a:off x="599364" y="1093655"/>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Lois</a:t>
          </a:r>
        </a:p>
      </dsp:txBody>
      <dsp:txXfrm>
        <a:off x="615864" y="1110155"/>
        <a:ext cx="3728021" cy="305009"/>
      </dsp:txXfrm>
    </dsp:sp>
    <dsp:sp modelId="{6B776A38-5958-4649-B578-CFF2A0F8E487}">
      <dsp:nvSpPr>
        <dsp:cNvPr id="0" name=""/>
        <dsp:cNvSpPr/>
      </dsp:nvSpPr>
      <dsp:spPr>
        <a:xfrm>
          <a:off x="599364" y="1473915"/>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Convention collective</a:t>
          </a:r>
        </a:p>
      </dsp:txBody>
      <dsp:txXfrm>
        <a:off x="615864" y="1490415"/>
        <a:ext cx="3728021" cy="305009"/>
      </dsp:txXfrm>
    </dsp:sp>
    <dsp:sp modelId="{D6903443-DA9A-4580-8E7D-6544C548BCC9}">
      <dsp:nvSpPr>
        <dsp:cNvPr id="0" name=""/>
        <dsp:cNvSpPr/>
      </dsp:nvSpPr>
      <dsp:spPr>
        <a:xfrm>
          <a:off x="599364" y="1854176"/>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Accord d'entreprise</a:t>
          </a:r>
        </a:p>
      </dsp:txBody>
      <dsp:txXfrm>
        <a:off x="615864" y="1870676"/>
        <a:ext cx="3728021" cy="305009"/>
      </dsp:txXfrm>
    </dsp:sp>
    <dsp:sp modelId="{6FFF8E72-23DE-495C-B2C2-257300F35C60}">
      <dsp:nvSpPr>
        <dsp:cNvPr id="0" name=""/>
        <dsp:cNvSpPr/>
      </dsp:nvSpPr>
      <dsp:spPr>
        <a:xfrm>
          <a:off x="599612" y="2234436"/>
          <a:ext cx="3760524"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Règlement interieur</a:t>
          </a:r>
        </a:p>
      </dsp:txBody>
      <dsp:txXfrm>
        <a:off x="616112" y="2250936"/>
        <a:ext cx="3727524" cy="305009"/>
      </dsp:txXfrm>
    </dsp:sp>
    <dsp:sp modelId="{487BC2A5-7DE6-487D-AA24-E3AB5F35E21E}">
      <dsp:nvSpPr>
        <dsp:cNvPr id="0" name=""/>
        <dsp:cNvSpPr/>
      </dsp:nvSpPr>
      <dsp:spPr>
        <a:xfrm>
          <a:off x="599364" y="2614697"/>
          <a:ext cx="3761021" cy="338009"/>
        </a:xfrm>
        <a:prstGeom prst="round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atin typeface="Arial" panose="020B0604020202020204" pitchFamily="34" charset="0"/>
              <a:cs typeface="Arial" panose="020B0604020202020204" pitchFamily="34" charset="0"/>
            </a:rPr>
            <a:t>Contrat de travail</a:t>
          </a:r>
        </a:p>
      </dsp:txBody>
      <dsp:txXfrm>
        <a:off x="615864" y="2631197"/>
        <a:ext cx="3728021" cy="3050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03/04/2023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5AACA83C-6F75-4FC4-AC9B-92024A9D5A57}"/>
              </a:ext>
            </a:extLst>
          </p:cNvPr>
          <p:cNvSpPr txBox="1"/>
          <p:nvPr/>
        </p:nvSpPr>
        <p:spPr>
          <a:xfrm>
            <a:off x="283632" y="1782233"/>
            <a:ext cx="11540067" cy="3631763"/>
          </a:xfrm>
          <a:prstGeom prst="rect">
            <a:avLst/>
          </a:prstGeom>
          <a:noFill/>
        </p:spPr>
        <p:txBody>
          <a:bodyPr wrap="square">
            <a:spAutoFit/>
          </a:bodyPr>
          <a:lstStyle/>
          <a:p>
            <a:pPr algn="ct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Le dialogue social est indispensable au bon fonctionnement d'une entreprise. </a:t>
            </a:r>
          </a:p>
          <a:p>
            <a:pPr algn="ct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Il réduit les conflits, améliore le bien-être au travail </a:t>
            </a:r>
          </a:p>
          <a:p>
            <a:pPr algn="ct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et la productivité de la société</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endParaRPr lang="fr-FR" sz="2400" dirty="0">
              <a:solidFill>
                <a:srgbClr val="FFFF00"/>
              </a:solidFill>
              <a:latin typeface="Arial" panose="020B0604020202020204" pitchFamily="34" charset="0"/>
              <a:ea typeface="Times New Roman" panose="02020603050405020304" pitchFamily="18" charset="0"/>
              <a:cs typeface="Times New Roman" panose="02020603050405020304" pitchFamily="18" charset="0"/>
            </a:endParaRPr>
          </a:p>
          <a:p>
            <a:pPr algn="ctr">
              <a:spcBef>
                <a:spcPts val="1200"/>
              </a:spcBef>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Pour y parvenir le législateur impose aux partenaires sociaux </a:t>
            </a:r>
          </a:p>
          <a:p>
            <a:pPr marL="342900" indent="-342900" algn="ctr">
              <a:spcBef>
                <a:spcPts val="1200"/>
              </a:spcBef>
              <a:buFont typeface="Wingdings" panose="05000000000000000000" pitchFamily="2" charset="2"/>
              <a:buChar char="q"/>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des </a:t>
            </a:r>
            <a:r>
              <a:rPr lang="fr-FR" sz="2200" b="1" dirty="0">
                <a:effectLst/>
                <a:latin typeface="Arial" panose="020B0604020202020204" pitchFamily="34" charset="0"/>
                <a:ea typeface="Times New Roman" panose="02020603050405020304" pitchFamily="18" charset="0"/>
                <a:cs typeface="Arial" panose="020B0604020202020204" pitchFamily="34" charset="0"/>
              </a:rPr>
              <a:t>négociations, des consultations ou des échanges d'informations selon des modalités diverses, sur des questions relatives à la politique économique et sociale</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 et les orientations stratégiques de la société </a:t>
            </a:r>
          </a:p>
          <a:p>
            <a:pPr marL="342900" indent="-342900" algn="ctr">
              <a:spcBef>
                <a:spcPts val="1200"/>
              </a:spcBef>
              <a:buFont typeface="Wingdings" panose="05000000000000000000" pitchFamily="2" charset="2"/>
              <a:buChar char="q"/>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une négociation périodique sur les salaires et l’égalité homme/femme.</a:t>
            </a:r>
          </a:p>
        </p:txBody>
      </p:sp>
    </p:spTree>
    <p:extLst>
      <p:ext uri="{BB962C8B-B14F-4D97-AF65-F5344CB8AC3E}">
        <p14:creationId xmlns:p14="http://schemas.microsoft.com/office/powerpoint/2010/main" val="284262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40277" y="-77166"/>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F4AA583F-7DCB-4BB4-AF3E-C0FCCDDFD7B7}"/>
              </a:ext>
            </a:extLst>
          </p:cNvPr>
          <p:cNvSpPr txBox="1"/>
          <p:nvPr/>
        </p:nvSpPr>
        <p:spPr>
          <a:xfrm>
            <a:off x="122946" y="849425"/>
            <a:ext cx="10007600" cy="5032147"/>
          </a:xfrm>
          <a:prstGeom prst="rect">
            <a:avLst/>
          </a:prstGeom>
          <a:noFill/>
        </p:spPr>
        <p:txBody>
          <a:bodyPr wrap="square">
            <a:spAutoFit/>
          </a:bodyPr>
          <a:lstStyle/>
          <a:p>
            <a:pPr marL="228600" marR="2699385" indent="-228600" algn="just">
              <a:spcBef>
                <a:spcPts val="600"/>
              </a:spcBef>
              <a:spcAft>
                <a:spcPts val="600"/>
              </a:spcAf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Les normes qui régissent la vie de l’entreprise</a:t>
            </a:r>
          </a:p>
          <a:p>
            <a:pPr marR="2699385" algn="just"/>
            <a:r>
              <a:rPr lang="fr-FR" sz="8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2699385">
              <a:spcBef>
                <a:spcPts val="12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relations entre l’employeur et les employés sont régis par des normes hiérarchisées qui s’imposent à toutes les entreprises.</a:t>
            </a:r>
          </a:p>
          <a:p>
            <a:pPr marR="2699385">
              <a:spcBef>
                <a:spcPts val="12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Il existe une hiérarchie des règles au nom de laquelle une norme de rang inférieur ne peut être moins favorable qu’une norme supérieure et lorsque deux règles sont applicables à une situation, la règle la plus favorables au salarié doit être retenue </a:t>
            </a:r>
            <a:r>
              <a:rPr lang="fr-FR" sz="2200" i="1" dirty="0">
                <a:effectLst/>
                <a:latin typeface="Arial" panose="020B0604020202020204" pitchFamily="34" charset="0"/>
                <a:ea typeface="Times New Roman" panose="02020603050405020304" pitchFamily="18" charset="0"/>
                <a:cs typeface="Times New Roman" panose="02020603050405020304" pitchFamily="18" charset="0"/>
              </a:rPr>
              <a:t>(un employeur ne peut pas imposer à un salarié des conditions de travail ou de rémunération moins favorables que celles qui sont prévues dans l’accord d’entreprise, la convention collective ou la loi).</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A056B565-37C3-40DF-A29A-9D84F1319A0D}"/>
              </a:ext>
            </a:extLst>
          </p:cNvPr>
          <p:cNvGraphicFramePr/>
          <p:nvPr>
            <p:extLst>
              <p:ext uri="{D42A27DB-BD31-4B8C-83A1-F6EECF244321}">
                <p14:modId xmlns:p14="http://schemas.microsoft.com/office/powerpoint/2010/main" val="3671076947"/>
              </p:ext>
            </p:extLst>
          </p:nvPr>
        </p:nvGraphicFramePr>
        <p:xfrm>
          <a:off x="7653867" y="1976438"/>
          <a:ext cx="4094585" cy="3328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114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10" name="ZoneTexte 9">
            <a:extLst>
              <a:ext uri="{FF2B5EF4-FFF2-40B4-BE49-F238E27FC236}">
                <a16:creationId xmlns:a16="http://schemas.microsoft.com/office/drawing/2014/main" id="{5AACA83C-6F75-4FC4-AC9B-92024A9D5A57}"/>
              </a:ext>
            </a:extLst>
          </p:cNvPr>
          <p:cNvSpPr txBox="1"/>
          <p:nvPr/>
        </p:nvSpPr>
        <p:spPr>
          <a:xfrm>
            <a:off x="436033" y="1794933"/>
            <a:ext cx="10934700" cy="3754874"/>
          </a:xfrm>
          <a:prstGeom prst="rect">
            <a:avLst/>
          </a:prstGeom>
          <a:noFill/>
        </p:spPr>
        <p:txBody>
          <a:bodyPr wrap="square">
            <a:spAutoFit/>
          </a:bodyPr>
          <a:lstStyle/>
          <a:p>
            <a:pPr algn="just">
              <a:spcBef>
                <a:spcPts val="24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Toute négociation implique deux éléments indispensables, des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partenaires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ayant l’envie de se parler et des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informations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partagées à partir desquelles discuter. </a:t>
            </a:r>
          </a:p>
          <a:p>
            <a:pPr marL="342900" lvl="0" indent="-342900" algn="just">
              <a:spcBef>
                <a:spcPts val="24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législateur autorise la présence de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délégués syndicaux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dans les entreprises et oblige ces dernières à faire élire des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délégués du personnel</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au sein du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comité social et économique</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lvl="0" indent="-342900" algn="just">
              <a:spcBef>
                <a:spcPts val="2400"/>
              </a:spcBef>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L’employeur doit transmettre aux représentants du personnel des indicateurs économiques et sociaux regroupées dans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une base de données sociale et économique (BDES)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qui contient les informations clés concernant la vie de l’entreprise.</a:t>
            </a:r>
          </a:p>
        </p:txBody>
      </p:sp>
    </p:spTree>
    <p:extLst>
      <p:ext uri="{BB962C8B-B14F-4D97-AF65-F5344CB8AC3E}">
        <p14:creationId xmlns:p14="http://schemas.microsoft.com/office/powerpoint/2010/main" val="40119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407459" y="1386523"/>
            <a:ext cx="10836274" cy="4655121"/>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 Les représentants du personnel</a:t>
            </a:r>
          </a:p>
          <a:p>
            <a:pPr marL="342900" lvl="0" indent="-342900" algn="just">
              <a:spcBef>
                <a:spcPts val="600"/>
              </a:spcBef>
              <a:spcAft>
                <a:spcPts val="300"/>
              </a:spcAft>
              <a:buFont typeface="Symbol" panose="05050102010706020507" pitchFamily="18" charset="2"/>
              <a:buChar char=""/>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syndicaux </a:t>
            </a:r>
          </a:p>
          <a:p>
            <a:pPr algn="just">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Ils sont nommés par les syndicats. Leur mission est principalement de revendiquer et de négocier de nouveaux droits pour les salariés et de les défendre en cas de litiges. </a:t>
            </a:r>
          </a:p>
          <a:p>
            <a:pPr algn="just">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 délégué syndical est donc appelé à négocier chaque fois que l’employeur souhaite l’ouverture de discussions en vue de la conclusion d’un accord d’entreprise et lors des négociations périodiques obligatoires dont l’employeur est tenu de prendre l’initiative.</a:t>
            </a:r>
          </a:p>
          <a:p>
            <a:pPr algn="ctr">
              <a:spcBef>
                <a:spcPts val="1800"/>
              </a:spcBef>
            </a:pPr>
            <a:r>
              <a:rPr lang="fr-FR" sz="2200"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Négociations sur le temps de travail, rémunérations, gestion des compétences, conditions de travail… </a:t>
            </a:r>
          </a:p>
          <a:p>
            <a:pPr algn="ctr">
              <a:spcBef>
                <a:spcPts val="1800"/>
              </a:spcBef>
            </a:pPr>
            <a:r>
              <a:rPr lang="fr-FR" sz="2200" i="1" dirty="0">
                <a:solidFill>
                  <a:srgbClr val="FFFF00"/>
                </a:solidFill>
                <a:latin typeface="Arial" panose="020B0604020202020204" pitchFamily="34" charset="0"/>
                <a:ea typeface="Times New Roman" panose="02020603050405020304" pitchFamily="18" charset="0"/>
                <a:cs typeface="Arial" panose="020B0604020202020204" pitchFamily="34" charset="0"/>
              </a:rPr>
              <a:t>r</a:t>
            </a:r>
            <a:r>
              <a:rPr lang="fr-FR" sz="2200" i="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eprésentation et défense des salariés en cas de licenciement ou de litige</a:t>
            </a:r>
            <a:endParaRPr lang="fr-FR" sz="2200" dirty="0">
              <a:solidFill>
                <a:srgbClr val="FFFF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9235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661459" y="1475423"/>
            <a:ext cx="10836274" cy="4732065"/>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 Les représentants du personnel</a:t>
            </a:r>
          </a:p>
          <a:p>
            <a:pPr marL="342900" lvl="0" indent="-342900" algn="just">
              <a:spcBef>
                <a:spcPts val="600"/>
              </a:spcBef>
              <a:spcAft>
                <a:spcPts val="300"/>
              </a:spcAft>
              <a:buFont typeface="Symbol" panose="05050102010706020507" pitchFamily="18" charset="2"/>
              <a:buChar char=""/>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du personnel et le comité social et économique (CSE)</a:t>
            </a:r>
          </a:p>
          <a:p>
            <a:pPr algn="ctr">
              <a:spcBef>
                <a:spcPts val="600"/>
              </a:spcBef>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Ils sont élus par les salariés des entreprises de plus de 11 salariés et qui participent au </a:t>
            </a:r>
            <a:r>
              <a:rPr lang="fr-FR" sz="2200" b="1" dirty="0">
                <a:effectLst/>
                <a:latin typeface="Arial" panose="020B0604020202020204" pitchFamily="34" charset="0"/>
                <a:ea typeface="Times New Roman" panose="02020603050405020304" pitchFamily="18" charset="0"/>
                <a:cs typeface="Arial" panose="020B0604020202020204" pitchFamily="34" charset="0"/>
              </a:rPr>
              <a:t>comité social et économique</a:t>
            </a:r>
            <a:r>
              <a:rPr lang="fr-FR" sz="2200" dirty="0">
                <a:effectLst/>
                <a:latin typeface="Arial" panose="020B0604020202020204" pitchFamily="34" charset="0"/>
                <a:ea typeface="Times New Roman" panose="02020603050405020304" pitchFamily="18" charset="0"/>
                <a:cs typeface="Arial" panose="020B0604020202020204" pitchFamily="34" charset="0"/>
              </a:rPr>
              <a:t> (CSE).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Ils représentent les salariés auprès de la direction.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Le CSE fait remonter les réclamations du personnel auprès de la direction et il doit être consulté par la direction lorsque des décisions importantes de gestion peuvent modifier les conditions de vie ou de travail des salariés. </a:t>
            </a:r>
          </a:p>
          <a:p>
            <a:pPr marL="342900" indent="-342900" algn="just">
              <a:spcBef>
                <a:spcPts val="18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Par ailleurs la direction à une obligation d’information du personnel en lui communiquant notamment les données sociales de l’entreprise, </a:t>
            </a:r>
          </a:p>
        </p:txBody>
      </p:sp>
    </p:spTree>
    <p:extLst>
      <p:ext uri="{BB962C8B-B14F-4D97-AF65-F5344CB8AC3E}">
        <p14:creationId xmlns:p14="http://schemas.microsoft.com/office/powerpoint/2010/main" val="167398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35984" y="391583"/>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Chap. 5 – Mettre en place les modalités de représentation du personnel</a:t>
            </a:r>
          </a:p>
          <a:p>
            <a:pPr>
              <a:spcBef>
                <a:spcPts val="1200"/>
              </a:spcBef>
            </a:pPr>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E24FD05-4986-46FA-9A11-D630B223100B}"/>
              </a:ext>
            </a:extLst>
          </p:cNvPr>
          <p:cNvSpPr txBox="1"/>
          <p:nvPr/>
        </p:nvSpPr>
        <p:spPr>
          <a:xfrm>
            <a:off x="661459" y="1475423"/>
            <a:ext cx="10836274" cy="984885"/>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solidFill>
                  <a:srgbClr val="00B0F0"/>
                </a:solidFill>
                <a:latin typeface="Arial" panose="020B0604020202020204" pitchFamily="34" charset="0"/>
                <a:ea typeface="Times New Roman" panose="02020603050405020304" pitchFamily="18" charset="0"/>
                <a:cs typeface="Arial" panose="020B0604020202020204" pitchFamily="34" charset="0"/>
              </a:rPr>
              <a:t>1. </a:t>
            </a: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représentants du personnel</a:t>
            </a:r>
          </a:p>
          <a:p>
            <a:pPr marL="342900" lvl="0" indent="-342900" algn="just">
              <a:spcBef>
                <a:spcPts val="600"/>
              </a:spcBef>
              <a:spcAft>
                <a:spcPts val="300"/>
              </a:spcAft>
              <a:buFont typeface="Symbol" panose="05050102010706020507" pitchFamily="18" charset="2"/>
              <a:buChar char=""/>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Les délégués du personnel et le comité social et économique (CSE)</a:t>
            </a:r>
          </a:p>
        </p:txBody>
      </p:sp>
      <p:pic>
        <p:nvPicPr>
          <p:cNvPr id="3" name="Image 2" descr="Une image contenant texte&#10;&#10;Description générée automatiquement">
            <a:extLst>
              <a:ext uri="{FF2B5EF4-FFF2-40B4-BE49-F238E27FC236}">
                <a16:creationId xmlns:a16="http://schemas.microsoft.com/office/drawing/2014/main" id="{053DCD5F-0343-47BD-BFC5-2AA68146F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958" y="2911264"/>
            <a:ext cx="10996775" cy="3012414"/>
          </a:xfrm>
          <a:prstGeom prst="rect">
            <a:avLst/>
          </a:prstGeom>
        </p:spPr>
      </p:pic>
    </p:spTree>
    <p:extLst>
      <p:ext uri="{BB962C8B-B14F-4D97-AF65-F5344CB8AC3E}">
        <p14:creationId xmlns:p14="http://schemas.microsoft.com/office/powerpoint/2010/main" val="377369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0" y="-82365"/>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E3B316C9-6735-43E5-9DBA-50D931E18CD3}"/>
              </a:ext>
            </a:extLst>
          </p:cNvPr>
          <p:cNvSpPr txBox="1"/>
          <p:nvPr/>
        </p:nvSpPr>
        <p:spPr>
          <a:xfrm>
            <a:off x="-442175" y="550519"/>
            <a:ext cx="10836274" cy="461665"/>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 Les représentants du personnel</a:t>
            </a:r>
          </a:p>
        </p:txBody>
      </p:sp>
      <p:pic>
        <p:nvPicPr>
          <p:cNvPr id="4" name="Image 3">
            <a:extLst>
              <a:ext uri="{FF2B5EF4-FFF2-40B4-BE49-F238E27FC236}">
                <a16:creationId xmlns:a16="http://schemas.microsoft.com/office/drawing/2014/main" id="{AC1CF636-104E-4FF7-B38D-74A6842FD9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034" y="1218188"/>
            <a:ext cx="10038960" cy="2228849"/>
          </a:xfrm>
          <a:prstGeom prst="rect">
            <a:avLst/>
          </a:prstGeom>
        </p:spPr>
      </p:pic>
      <p:sp>
        <p:nvSpPr>
          <p:cNvPr id="7" name="ZoneTexte 6">
            <a:extLst>
              <a:ext uri="{FF2B5EF4-FFF2-40B4-BE49-F238E27FC236}">
                <a16:creationId xmlns:a16="http://schemas.microsoft.com/office/drawing/2014/main" id="{8AC32D35-5932-4BB0-9B51-7A604716A580}"/>
              </a:ext>
            </a:extLst>
          </p:cNvPr>
          <p:cNvSpPr txBox="1"/>
          <p:nvPr/>
        </p:nvSpPr>
        <p:spPr>
          <a:xfrm>
            <a:off x="363531" y="3613597"/>
            <a:ext cx="11221853" cy="2585323"/>
          </a:xfrm>
          <a:prstGeom prst="rect">
            <a:avLst/>
          </a:prstGeom>
          <a:noFill/>
        </p:spPr>
        <p:txBody>
          <a:bodyPr wrap="square">
            <a:spAutoFit/>
          </a:bodyPr>
          <a:lstStyle/>
          <a:p>
            <a:pPr algn="just"/>
            <a:r>
              <a:rPr lang="fr-FR" dirty="0">
                <a:effectLst/>
                <a:latin typeface="Arial" panose="020B0604020202020204" pitchFamily="34" charset="0"/>
                <a:ea typeface="Times New Roman" panose="02020603050405020304" pitchFamily="18" charset="0"/>
                <a:cs typeface="Times New Roman" panose="02020603050405020304" pitchFamily="18" charset="0"/>
              </a:rPr>
              <a:t>* </a:t>
            </a:r>
            <a:r>
              <a:rPr lang="fr-FR" b="1" dirty="0">
                <a:effectLst/>
                <a:latin typeface="Arial" panose="020B0604020202020204" pitchFamily="34" charset="0"/>
                <a:ea typeface="Times New Roman" panose="02020603050405020304" pitchFamily="18" charset="0"/>
                <a:cs typeface="Times New Roman" panose="02020603050405020304" pitchFamily="18" charset="0"/>
              </a:rPr>
              <a:t>Les commissions paritaires régionales interprofessionnelles (CPRI) </a:t>
            </a:r>
            <a:r>
              <a:rPr lang="fr-FR" dirty="0">
                <a:effectLst/>
                <a:latin typeface="Arial" panose="020B0604020202020204" pitchFamily="34" charset="0"/>
                <a:ea typeface="Times New Roman" panose="02020603050405020304" pitchFamily="18" charset="0"/>
                <a:cs typeface="Times New Roman" panose="02020603050405020304" pitchFamily="18" charset="0"/>
              </a:rPr>
              <a:t>représentent les salariés et les employeurs des entreprises de moins de 11 salariés. Elles sont constituées de représentants d’organisations syndicales, de salariés et d’organisations professionnelles d’employeurs. Leurs missions sont les suivantes : donner aux salariés et aux employeurs les informations ou les conseils juridiques qui leur sont applicables ; apporter des informations, débattre et rendre des avis en matière d’emploi, de formation, de gestion prévisionnelle des emplois et des compétences, de conditions de travail, de santé au travail, d’égalité professionnelle, de travail à temps partiel et de mixité des emplois ; faciliter la résolution des conflits individuels ou collectifs avant la saisine d’une juridiction ; faire des propositions en matière d’activités sociales et culturelles.</a:t>
            </a:r>
          </a:p>
        </p:txBody>
      </p:sp>
    </p:spTree>
    <p:extLst>
      <p:ext uri="{BB962C8B-B14F-4D97-AF65-F5344CB8AC3E}">
        <p14:creationId xmlns:p14="http://schemas.microsoft.com/office/powerpoint/2010/main" val="10786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74620" y="-67764"/>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51FC470-EF23-4CA6-8046-84481FC3D76F}"/>
              </a:ext>
            </a:extLst>
          </p:cNvPr>
          <p:cNvSpPr txBox="1"/>
          <p:nvPr/>
        </p:nvSpPr>
        <p:spPr>
          <a:xfrm>
            <a:off x="375395" y="759038"/>
            <a:ext cx="10883900" cy="5339923"/>
          </a:xfrm>
          <a:prstGeom prst="rect">
            <a:avLst/>
          </a:prstGeom>
          <a:noFill/>
        </p:spPr>
        <p:txBody>
          <a:bodyPr wrap="square">
            <a:spAutoFit/>
          </a:bodyPr>
          <a:lstStyle/>
          <a:p>
            <a:pPr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1.2 La base de données économique et sociale (BDES)</a:t>
            </a:r>
          </a:p>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Une obligation légale</a:t>
            </a:r>
          </a:p>
          <a:p>
            <a:pPr algn="just">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Dans les entreprises de plus de 50 salariés, l’employeur doit mettre à la disposition des représentants du personnel une base de données économique et sociale qui rassemble les informations sur les grandes orientations économiques et sociales de l'entreprise. </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Les mentions obligatoires varient selon l'effectif de l'entreprise. </a:t>
            </a:r>
          </a:p>
          <a:p>
            <a:pPr algn="ctr">
              <a:spcBef>
                <a:spcPts val="24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La BDES doit être accessible en permanence au CSE et aux représentants du personnel sur un support informatique ou papier. </a:t>
            </a:r>
          </a:p>
          <a:p>
            <a:pPr algn="ctr">
              <a:spcBef>
                <a:spcPts val="2400"/>
              </a:spcBef>
            </a:pPr>
            <a:r>
              <a:rPr lang="fr-FR" sz="2200" b="1" dirty="0">
                <a:effectLst/>
                <a:latin typeface="Arial" panose="020B0604020202020204" pitchFamily="34" charset="0"/>
                <a:ea typeface="Times New Roman" panose="02020603050405020304" pitchFamily="18" charset="0"/>
                <a:cs typeface="Arial" panose="020B0604020202020204" pitchFamily="34" charset="0"/>
              </a:rPr>
              <a:t>Elle sert de support à la consultation annuelle du CSE sur les questions sociales et économiques liées à la vie de l’entreprise.</a:t>
            </a:r>
          </a:p>
        </p:txBody>
      </p:sp>
    </p:spTree>
    <p:extLst>
      <p:ext uri="{BB962C8B-B14F-4D97-AF65-F5344CB8AC3E}">
        <p14:creationId xmlns:p14="http://schemas.microsoft.com/office/powerpoint/2010/main" val="3955518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14817" y="-123572"/>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51FC470-EF23-4CA6-8046-84481FC3D76F}"/>
              </a:ext>
            </a:extLst>
          </p:cNvPr>
          <p:cNvSpPr txBox="1"/>
          <p:nvPr/>
        </p:nvSpPr>
        <p:spPr>
          <a:xfrm>
            <a:off x="298838" y="712928"/>
            <a:ext cx="11442700" cy="6001643"/>
          </a:xfrm>
          <a:prstGeom prst="rect">
            <a:avLst/>
          </a:prstGeom>
          <a:noFill/>
        </p:spPr>
        <p:txBody>
          <a:bodyPr wrap="square">
            <a:spAutoFit/>
          </a:bodyPr>
          <a:lstStyle/>
          <a:p>
            <a:pPr algn="just">
              <a:spcBef>
                <a:spcPts val="1200"/>
              </a:spcBef>
              <a:spcAft>
                <a:spcPts val="600"/>
              </a:spcAft>
            </a:pPr>
            <a:r>
              <a:rPr lang="fr-FR" sz="22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1.2 La base de données économique et sociale (BDES)</a:t>
            </a:r>
          </a:p>
          <a:p>
            <a:pPr marL="342900" lvl="0" indent="-342900" algn="just">
              <a:spcBef>
                <a:spcPts val="600"/>
              </a:spcBef>
              <a:spcAft>
                <a:spcPts val="600"/>
              </a:spcAft>
              <a:buFont typeface="Symbol" panose="05050102010706020507" pitchFamily="18" charset="2"/>
              <a:buChar char=""/>
            </a:pPr>
            <a:r>
              <a:rPr lang="fr-FR" sz="2400" b="1" dirty="0">
                <a:effectLst/>
                <a:latin typeface="Arial" panose="020B0604020202020204" pitchFamily="34" charset="0"/>
                <a:ea typeface="Times New Roman" panose="02020603050405020304" pitchFamily="18" charset="0"/>
                <a:cs typeface="Arial" panose="020B0604020202020204" pitchFamily="34" charset="0"/>
              </a:rPr>
              <a:t>Contenu</a:t>
            </a:r>
          </a:p>
          <a:p>
            <a:r>
              <a:rPr lang="fr-FR" sz="1900" dirty="0">
                <a:effectLst/>
                <a:latin typeface="Arial" panose="020B0604020202020204" pitchFamily="34" charset="0"/>
                <a:ea typeface="Times New Roman" panose="02020603050405020304" pitchFamily="18" charset="0"/>
                <a:cs typeface="Arial" panose="020B0604020202020204" pitchFamily="34" charset="0"/>
              </a:rPr>
              <a:t>Dans les entreprises de </a:t>
            </a:r>
            <a:r>
              <a:rPr lang="fr-FR" sz="1900" b="1" dirty="0">
                <a:effectLst/>
                <a:latin typeface="Arial" panose="020B0604020202020204" pitchFamily="34" charset="0"/>
                <a:ea typeface="Calibri" panose="020F0502020204030204" pitchFamily="34" charset="0"/>
                <a:cs typeface="Arial" panose="020B0604020202020204" pitchFamily="34" charset="0"/>
              </a:rPr>
              <a:t>moins de 300 salariés</a:t>
            </a:r>
            <a:r>
              <a:rPr lang="fr-FR" sz="1900" dirty="0">
                <a:effectLst/>
                <a:latin typeface="Arial" panose="020B0604020202020204" pitchFamily="34" charset="0"/>
                <a:ea typeface="Times New Roman" panose="02020603050405020304" pitchFamily="18" charset="0"/>
                <a:cs typeface="Arial" panose="020B0604020202020204" pitchFamily="34" charset="0"/>
              </a:rPr>
              <a:t> les informations communiquées concernent les domaines suivants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t>
            </a:r>
            <a:r>
              <a:rPr lang="fr-FR" sz="1900" b="1" dirty="0">
                <a:effectLst/>
                <a:latin typeface="Arial" panose="020B0604020202020204" pitchFamily="34" charset="0"/>
                <a:ea typeface="Calibri" panose="020F0502020204030204" pitchFamily="34" charset="0"/>
                <a:cs typeface="Arial" panose="020B0604020202020204" pitchFamily="34" charset="0"/>
              </a:rPr>
              <a:t>investissement social </a:t>
            </a:r>
            <a:r>
              <a:rPr lang="fr-FR" sz="1900" b="0" dirty="0">
                <a:effectLst/>
                <a:latin typeface="Arial" panose="020B0604020202020204" pitchFamily="34" charset="0"/>
                <a:ea typeface="Calibri" panose="020F0502020204030204" pitchFamily="34" charset="0"/>
                <a:cs typeface="Arial" panose="020B0604020202020204" pitchFamily="34" charset="0"/>
              </a:rPr>
              <a:t>(répartition de l’effectif par contrat, par âge, par sexe, par catégories, les personnes handicapées, la formation professionnelle, les conditions de travail, l’égalité homme femme, etc.)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investissements matériels et immatériels </a:t>
            </a:r>
            <a:r>
              <a:rPr lang="fr-FR" sz="1900" b="0" dirty="0">
                <a:effectLst/>
                <a:latin typeface="Arial" panose="020B0604020202020204" pitchFamily="34" charset="0"/>
                <a:ea typeface="Calibri" panose="020F0502020204030204" pitchFamily="34" charset="0"/>
                <a:cs typeface="Arial" panose="020B0604020202020204" pitchFamily="34" charset="0"/>
              </a:rPr>
              <a:t>réalisés par l’entreprise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t>
            </a:r>
            <a:r>
              <a:rPr lang="fr-FR" sz="1900" b="1" dirty="0">
                <a:effectLst/>
                <a:latin typeface="Arial" panose="020B0604020202020204" pitchFamily="34" charset="0"/>
                <a:ea typeface="Calibri" panose="020F0502020204030204" pitchFamily="34" charset="0"/>
                <a:cs typeface="Arial" panose="020B0604020202020204" pitchFamily="34" charset="0"/>
              </a:rPr>
              <a:t>égalité professionnelle entre les femmes et les hommes </a:t>
            </a:r>
            <a:r>
              <a:rPr lang="fr-FR" sz="1900" b="0" dirty="0">
                <a:effectLst/>
                <a:latin typeface="Arial" panose="020B0604020202020204" pitchFamily="34" charset="0"/>
                <a:ea typeface="Calibri" panose="020F0502020204030204" pitchFamily="34" charset="0"/>
                <a:cs typeface="Arial" panose="020B0604020202020204" pitchFamily="34" charset="0"/>
              </a:rPr>
              <a:t>;</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a:t>
            </a:r>
            <a:r>
              <a:rPr lang="fr-FR" sz="1900" b="1" dirty="0">
                <a:effectLst/>
                <a:latin typeface="Arial" panose="020B0604020202020204" pitchFamily="34" charset="0"/>
                <a:ea typeface="Calibri" panose="020F0502020204030204" pitchFamily="34" charset="0"/>
                <a:cs typeface="Arial" panose="020B0604020202020204" pitchFamily="34" charset="0"/>
              </a:rPr>
              <a:t> fonds propres, l’endettement et les impôts </a:t>
            </a:r>
            <a:r>
              <a:rPr lang="fr-FR" sz="1900" b="0" dirty="0">
                <a:effectLst/>
                <a:latin typeface="Arial" panose="020B0604020202020204" pitchFamily="34" charset="0"/>
                <a:ea typeface="Calibri" panose="020F0502020204030204" pitchFamily="34" charset="0"/>
                <a:cs typeface="Arial" panose="020B0604020202020204" pitchFamily="34" charset="0"/>
              </a:rPr>
              <a:t>supportés par la société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 </a:t>
            </a:r>
            <a:r>
              <a:rPr lang="fr-FR" sz="1900" b="1" dirty="0">
                <a:effectLst/>
                <a:latin typeface="Arial" panose="020B0604020202020204" pitchFamily="34" charset="0"/>
                <a:ea typeface="Calibri" panose="020F0502020204030204" pitchFamily="34" charset="0"/>
                <a:cs typeface="Arial" panose="020B0604020202020204" pitchFamily="34" charset="0"/>
              </a:rPr>
              <a:t>rémunération des salariés et dirigeants ;</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activités sociales et culturelles</a:t>
            </a:r>
            <a:r>
              <a:rPr lang="fr-FR" sz="1900" dirty="0">
                <a:effectLst/>
                <a:latin typeface="Arial" panose="020B0604020202020204" pitchFamily="34" charset="0"/>
                <a:ea typeface="Times New Roman" panose="02020603050405020304" pitchFamily="18" charset="0"/>
                <a:cs typeface="Arial" panose="020B0604020202020204" pitchFamily="34" charset="0"/>
              </a:rPr>
              <a:t> (montant de la contribution aux activités du CSE, mécénat…)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La</a:t>
            </a:r>
            <a:r>
              <a:rPr lang="fr-FR" sz="1900" b="1" dirty="0">
                <a:effectLst/>
                <a:latin typeface="Arial" panose="020B0604020202020204" pitchFamily="34" charset="0"/>
                <a:ea typeface="Calibri" panose="020F0502020204030204" pitchFamily="34" charset="0"/>
                <a:cs typeface="Arial" panose="020B0604020202020204" pitchFamily="34" charset="0"/>
              </a:rPr>
              <a:t> rémunération des financeurs</a:t>
            </a:r>
            <a:r>
              <a:rPr lang="fr-FR" sz="1900" dirty="0">
                <a:effectLst/>
                <a:latin typeface="Arial" panose="020B0604020202020204" pitchFamily="34" charset="0"/>
                <a:ea typeface="Times New Roman" panose="02020603050405020304" pitchFamily="18" charset="0"/>
                <a:cs typeface="Arial" panose="020B0604020202020204" pitchFamily="34" charset="0"/>
              </a:rPr>
              <a:t> : actionnaires (revenus distribués) et actionnariat salarié (montant des actions détenues dans le cadre de l'épargne salariale, part dans le capital, dividendes reçus)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flux financiers</a:t>
            </a:r>
            <a:r>
              <a:rPr lang="fr-FR" sz="1900" dirty="0">
                <a:effectLst/>
                <a:latin typeface="Arial" panose="020B0604020202020204" pitchFamily="34" charset="0"/>
                <a:ea typeface="Times New Roman" panose="02020603050405020304" pitchFamily="18" charset="0"/>
                <a:cs typeface="Arial" panose="020B0604020202020204" pitchFamily="34" charset="0"/>
              </a:rPr>
              <a:t> à destination de l'entreprise (aides publiques, exonérations et réductions de cotisations sociales, réductions d'impôts, crédits d'impôts, mécénat, résultats financiers (chiffre d'affaires, notamment)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partenariats </a:t>
            </a:r>
            <a:r>
              <a:rPr lang="fr-FR" sz="1900" dirty="0">
                <a:effectLst/>
                <a:latin typeface="Arial" panose="020B0604020202020204" pitchFamily="34" charset="0"/>
                <a:ea typeface="Times New Roman" panose="02020603050405020304" pitchFamily="18" charset="0"/>
                <a:cs typeface="Arial" panose="020B0604020202020204" pitchFamily="34" charset="0"/>
              </a:rPr>
              <a:t>avec d’autres entreprises ;</a:t>
            </a:r>
          </a:p>
          <a:p>
            <a:pPr marL="342900" lvl="0" indent="-342900" algn="just">
              <a:buFont typeface="Arial" panose="020B0604020202020204" pitchFamily="34" charset="0"/>
              <a:buChar char="-"/>
            </a:pPr>
            <a:r>
              <a:rPr lang="fr-FR" sz="1900" b="0" dirty="0">
                <a:effectLst/>
                <a:latin typeface="Arial" panose="020B0604020202020204" pitchFamily="34" charset="0"/>
                <a:ea typeface="Calibri" panose="020F0502020204030204" pitchFamily="34" charset="0"/>
                <a:cs typeface="Arial" panose="020B0604020202020204" pitchFamily="34" charset="0"/>
              </a:rPr>
              <a:t>Les </a:t>
            </a:r>
            <a:r>
              <a:rPr lang="fr-FR" sz="1900" b="1" dirty="0">
                <a:effectLst/>
                <a:latin typeface="Arial" panose="020B0604020202020204" pitchFamily="34" charset="0"/>
                <a:ea typeface="Calibri" panose="020F0502020204030204" pitchFamily="34" charset="0"/>
                <a:cs typeface="Arial" panose="020B0604020202020204" pitchFamily="34" charset="0"/>
              </a:rPr>
              <a:t>transferts commerciaux et financiers</a:t>
            </a:r>
            <a:r>
              <a:rPr lang="fr-FR" sz="1900" dirty="0">
                <a:effectLst/>
                <a:latin typeface="Arial" panose="020B0604020202020204" pitchFamily="34" charset="0"/>
                <a:ea typeface="Times New Roman" panose="02020603050405020304" pitchFamily="18" charset="0"/>
                <a:cs typeface="Arial" panose="020B0604020202020204" pitchFamily="34" charset="0"/>
              </a:rPr>
              <a:t> entre les entités d'un même groupe.</a:t>
            </a:r>
          </a:p>
        </p:txBody>
      </p:sp>
    </p:spTree>
    <p:extLst>
      <p:ext uri="{BB962C8B-B14F-4D97-AF65-F5344CB8AC3E}">
        <p14:creationId xmlns:p14="http://schemas.microsoft.com/office/powerpoint/2010/main" val="278410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CA7FC2DE-509C-4EAD-BDD8-EC894DE86781}"/>
              </a:ext>
            </a:extLst>
          </p:cNvPr>
          <p:cNvSpPr>
            <a:spLocks noGrp="1"/>
          </p:cNvSpPr>
          <p:nvPr/>
        </p:nvSpPr>
        <p:spPr>
          <a:xfrm>
            <a:off x="44569" y="-59177"/>
            <a:ext cx="12221633" cy="63288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latin typeface="Arial" panose="020B0604020202020204" pitchFamily="34" charset="0"/>
                <a:cs typeface="Arial" panose="020B0604020202020204" pitchFamily="34" charset="0"/>
              </a:rPr>
              <a:t>1. Mettre en œuvre le dialogue social dans l’entreprise</a:t>
            </a:r>
            <a:endParaRPr lang="fr-FR" sz="28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B7216A6-9414-4AFC-8FE1-B5827C3F5846}"/>
              </a:ext>
            </a:extLst>
          </p:cNvPr>
          <p:cNvSpPr txBox="1"/>
          <p:nvPr/>
        </p:nvSpPr>
        <p:spPr>
          <a:xfrm>
            <a:off x="464415" y="1331032"/>
            <a:ext cx="10642600" cy="3154710"/>
          </a:xfrm>
          <a:prstGeom prst="rect">
            <a:avLst/>
          </a:prstGeom>
          <a:noFill/>
        </p:spPr>
        <p:txBody>
          <a:bodyPr wrap="square">
            <a:spAutoFit/>
          </a:bodyPr>
          <a:lstStyle/>
          <a:p>
            <a:pPr algn="just">
              <a:spcBef>
                <a:spcPts val="2400"/>
              </a:spcBef>
              <a:spcAft>
                <a:spcPts val="600"/>
              </a:spcAft>
            </a:pPr>
            <a:r>
              <a:rPr lang="fr-FR" sz="22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1.3. Obligation de négocier</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Dans les entreprises où il existe une section syndicale représentative et un délégué syndical, l’employeur doit prendre l’initiative d’engager, périodiquement, des négociations portant notamment sur les rémunérations et l’égalité professionnelle entre les femmes et les hommes.</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À défaut d’une initiative de l’employeur, la négociation s’engage obligatoirement à la demande d’une organisation syndicale représentative</a:t>
            </a:r>
          </a:p>
        </p:txBody>
      </p:sp>
    </p:spTree>
    <p:extLst>
      <p:ext uri="{BB962C8B-B14F-4D97-AF65-F5344CB8AC3E}">
        <p14:creationId xmlns:p14="http://schemas.microsoft.com/office/powerpoint/2010/main" val="1133504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204</TotalTime>
  <Words>1211</Words>
  <Application>Microsoft Office PowerPoint</Application>
  <PresentationFormat>Grand écran</PresentationFormat>
  <Paragraphs>74</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Century Gothic</vt:lpstr>
      <vt:lpstr>Symbol</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20</cp:revision>
  <dcterms:created xsi:type="dcterms:W3CDTF">2014-01-16T23:14:09Z</dcterms:created>
  <dcterms:modified xsi:type="dcterms:W3CDTF">2023-04-02T22:20:49Z</dcterms:modified>
</cp:coreProperties>
</file>