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E92905-BA27-4C40-B373-D39C53EFCAE5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8379F14E-93A0-4C40-9A3F-A34412AC418C}">
      <dgm:prSet phldrT="[Texte]"/>
      <dgm:spPr/>
      <dgm:t>
        <a:bodyPr/>
        <a:lstStyle/>
        <a:p>
          <a:r>
            <a:rPr lang="fr-FR">
              <a:latin typeface="Arial" panose="020B0604020202020204" pitchFamily="34" charset="0"/>
              <a:cs typeface="Arial" panose="020B0604020202020204" pitchFamily="34" charset="0"/>
            </a:rPr>
            <a:t>Dialogue social</a:t>
          </a:r>
        </a:p>
      </dgm:t>
    </dgm:pt>
    <dgm:pt modelId="{A574E90D-7619-4B7A-A0B7-5FFA4574299B}" type="parTrans" cxnId="{E44D4132-D8BB-440B-8B2B-738216854D1A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7095F3-E8F7-494A-B12A-C6832A337141}" type="sibTrans" cxnId="{E44D4132-D8BB-440B-8B2B-738216854D1A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698CCE-1B81-439A-96B8-D49E9AD8368B}">
      <dgm:prSet phldrT="[Texte]"/>
      <dgm:spPr/>
      <dgm:t>
        <a:bodyPr/>
        <a:lstStyle/>
        <a:p>
          <a:r>
            <a:rPr lang="fr-FR" b="1">
              <a:latin typeface="Arial" panose="020B0604020202020204" pitchFamily="34" charset="0"/>
              <a:cs typeface="Arial" panose="020B0604020202020204" pitchFamily="34" charset="0"/>
            </a:rPr>
            <a:t>Délégués du personnel</a:t>
          </a:r>
        </a:p>
      </dgm:t>
    </dgm:pt>
    <dgm:pt modelId="{A5926B0C-BF7A-4ED8-B944-8A77A39DF494}" type="parTrans" cxnId="{FD08F5CC-199E-4234-AFFF-43A69109BB94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FCC2A7-6B55-4908-BDF2-A7BB64A7CB59}" type="sibTrans" cxnId="{FD08F5CC-199E-4234-AFFF-43A69109BB94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A51DA9-3112-407A-8481-5190A8936CB7}">
      <dgm:prSet phldrT="[Texte]"/>
      <dgm:spPr/>
      <dgm:t>
        <a:bodyPr/>
        <a:lstStyle/>
        <a:p>
          <a:r>
            <a:rPr lang="fr-FR" b="1">
              <a:latin typeface="Arial" panose="020B0604020202020204" pitchFamily="34" charset="0"/>
              <a:cs typeface="Arial" panose="020B0604020202020204" pitchFamily="34" charset="0"/>
            </a:rPr>
            <a:t>Délégué syndical</a:t>
          </a:r>
        </a:p>
      </dgm:t>
    </dgm:pt>
    <dgm:pt modelId="{5DE5B86A-A1EB-46BB-99E5-6E398CD48B71}" type="parTrans" cxnId="{FCF44D48-B213-41BA-AF0E-E4E63BB6B9A3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6A99AA-3B01-4E9B-A14C-258D6A4A2150}" type="sibTrans" cxnId="{FCF44D48-B213-41BA-AF0E-E4E63BB6B9A3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54323A-3E68-422E-AB97-410B8C1E5F5D}">
      <dgm:prSet phldrT="[Texte]"/>
      <dgm:spPr/>
      <dgm:t>
        <a:bodyPr/>
        <a:lstStyle/>
        <a:p>
          <a:r>
            <a:rPr lang="fr-FR" b="1">
              <a:latin typeface="Arial" panose="020B0604020202020204" pitchFamily="34" charset="0"/>
              <a:cs typeface="Arial" panose="020B0604020202020204" pitchFamily="34" charset="0"/>
            </a:rPr>
            <a:t>Employeur</a:t>
          </a:r>
        </a:p>
      </dgm:t>
    </dgm:pt>
    <dgm:pt modelId="{A489896F-B64B-40E7-AB19-20E444A54036}" type="parTrans" cxnId="{95C1DD58-3AB9-462A-A487-32A9028F311D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007F0B-5171-4AA6-A6F9-CF9DBABFCE2B}" type="sibTrans" cxnId="{95C1DD58-3AB9-462A-A487-32A9028F311D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319166-3C0C-4F11-88BD-24F1FB9B52C8}" type="pres">
      <dgm:prSet presAssocID="{7BE92905-BA27-4C40-B373-D39C53EFCAE5}" presName="composite" presStyleCnt="0">
        <dgm:presLayoutVars>
          <dgm:chMax val="1"/>
          <dgm:dir/>
          <dgm:resizeHandles val="exact"/>
        </dgm:presLayoutVars>
      </dgm:prSet>
      <dgm:spPr/>
    </dgm:pt>
    <dgm:pt modelId="{5DB71319-3479-458F-BCC9-78203FB27C58}" type="pres">
      <dgm:prSet presAssocID="{7BE92905-BA27-4C40-B373-D39C53EFCAE5}" presName="radial" presStyleCnt="0">
        <dgm:presLayoutVars>
          <dgm:animLvl val="ctr"/>
        </dgm:presLayoutVars>
      </dgm:prSet>
      <dgm:spPr/>
    </dgm:pt>
    <dgm:pt modelId="{B80C0CBE-869D-45A3-A9FC-27B26F33D8D5}" type="pres">
      <dgm:prSet presAssocID="{8379F14E-93A0-4C40-9A3F-A34412AC418C}" presName="centerShape" presStyleLbl="vennNode1" presStyleIdx="0" presStyleCnt="4"/>
      <dgm:spPr/>
    </dgm:pt>
    <dgm:pt modelId="{5F11E88A-2AF0-4464-A6B0-A71E56A180CC}" type="pres">
      <dgm:prSet presAssocID="{A9698CCE-1B81-439A-96B8-D49E9AD8368B}" presName="node" presStyleLbl="vennNode1" presStyleIdx="1" presStyleCnt="4" custScaleX="140328" custScaleY="140328">
        <dgm:presLayoutVars>
          <dgm:bulletEnabled val="1"/>
        </dgm:presLayoutVars>
      </dgm:prSet>
      <dgm:spPr/>
    </dgm:pt>
    <dgm:pt modelId="{EA209B22-F735-4862-BDF3-DB4875ED314D}" type="pres">
      <dgm:prSet presAssocID="{50A51DA9-3112-407A-8481-5190A8936CB7}" presName="node" presStyleLbl="vennNode1" presStyleIdx="2" presStyleCnt="4" custScaleX="140328" custScaleY="140328">
        <dgm:presLayoutVars>
          <dgm:bulletEnabled val="1"/>
        </dgm:presLayoutVars>
      </dgm:prSet>
      <dgm:spPr/>
    </dgm:pt>
    <dgm:pt modelId="{ECE395B2-136B-40AD-BA0F-E6B1EC45639F}" type="pres">
      <dgm:prSet presAssocID="{E954323A-3E68-422E-AB97-410B8C1E5F5D}" presName="node" presStyleLbl="vennNode1" presStyleIdx="3" presStyleCnt="4" custScaleX="140328" custScaleY="140328">
        <dgm:presLayoutVars>
          <dgm:bulletEnabled val="1"/>
        </dgm:presLayoutVars>
      </dgm:prSet>
      <dgm:spPr/>
    </dgm:pt>
  </dgm:ptLst>
  <dgm:cxnLst>
    <dgm:cxn modelId="{E44D4132-D8BB-440B-8B2B-738216854D1A}" srcId="{7BE92905-BA27-4C40-B373-D39C53EFCAE5}" destId="{8379F14E-93A0-4C40-9A3F-A34412AC418C}" srcOrd="0" destOrd="0" parTransId="{A574E90D-7619-4B7A-A0B7-5FFA4574299B}" sibTransId="{4D7095F3-E8F7-494A-B12A-C6832A337141}"/>
    <dgm:cxn modelId="{3CA8D934-9AF3-4CB5-A97F-0644BFB3E2AE}" type="presOf" srcId="{E954323A-3E68-422E-AB97-410B8C1E5F5D}" destId="{ECE395B2-136B-40AD-BA0F-E6B1EC45639F}" srcOrd="0" destOrd="0" presId="urn:microsoft.com/office/officeart/2005/8/layout/radial3"/>
    <dgm:cxn modelId="{FCF44D48-B213-41BA-AF0E-E4E63BB6B9A3}" srcId="{8379F14E-93A0-4C40-9A3F-A34412AC418C}" destId="{50A51DA9-3112-407A-8481-5190A8936CB7}" srcOrd="1" destOrd="0" parTransId="{5DE5B86A-A1EB-46BB-99E5-6E398CD48B71}" sibTransId="{FA6A99AA-3B01-4E9B-A14C-258D6A4A2150}"/>
    <dgm:cxn modelId="{7A692258-92FB-4D9A-A770-5F5CFC71095D}" type="presOf" srcId="{50A51DA9-3112-407A-8481-5190A8936CB7}" destId="{EA209B22-F735-4862-BDF3-DB4875ED314D}" srcOrd="0" destOrd="0" presId="urn:microsoft.com/office/officeart/2005/8/layout/radial3"/>
    <dgm:cxn modelId="{95C1DD58-3AB9-462A-A487-32A9028F311D}" srcId="{8379F14E-93A0-4C40-9A3F-A34412AC418C}" destId="{E954323A-3E68-422E-AB97-410B8C1E5F5D}" srcOrd="2" destOrd="0" parTransId="{A489896F-B64B-40E7-AB19-20E444A54036}" sibTransId="{F2007F0B-5171-4AA6-A6F9-CF9DBABFCE2B}"/>
    <dgm:cxn modelId="{BCCE9895-93F1-4519-B7F0-AB77DEBDE317}" type="presOf" srcId="{7BE92905-BA27-4C40-B373-D39C53EFCAE5}" destId="{4D319166-3C0C-4F11-88BD-24F1FB9B52C8}" srcOrd="0" destOrd="0" presId="urn:microsoft.com/office/officeart/2005/8/layout/radial3"/>
    <dgm:cxn modelId="{D1AAC1AA-8405-4B7A-A3D2-2776131470CB}" type="presOf" srcId="{A9698CCE-1B81-439A-96B8-D49E9AD8368B}" destId="{5F11E88A-2AF0-4464-A6B0-A71E56A180CC}" srcOrd="0" destOrd="0" presId="urn:microsoft.com/office/officeart/2005/8/layout/radial3"/>
    <dgm:cxn modelId="{DB2C3BB7-D6ED-4458-8890-00F26FCF09AA}" type="presOf" srcId="{8379F14E-93A0-4C40-9A3F-A34412AC418C}" destId="{B80C0CBE-869D-45A3-A9FC-27B26F33D8D5}" srcOrd="0" destOrd="0" presId="urn:microsoft.com/office/officeart/2005/8/layout/radial3"/>
    <dgm:cxn modelId="{FD08F5CC-199E-4234-AFFF-43A69109BB94}" srcId="{8379F14E-93A0-4C40-9A3F-A34412AC418C}" destId="{A9698CCE-1B81-439A-96B8-D49E9AD8368B}" srcOrd="0" destOrd="0" parTransId="{A5926B0C-BF7A-4ED8-B944-8A77A39DF494}" sibTransId="{E7FCC2A7-6B55-4908-BDF2-A7BB64A7CB59}"/>
    <dgm:cxn modelId="{5671270B-B6F2-4AFA-99AA-2D7F97CF74DA}" type="presParOf" srcId="{4D319166-3C0C-4F11-88BD-24F1FB9B52C8}" destId="{5DB71319-3479-458F-BCC9-78203FB27C58}" srcOrd="0" destOrd="0" presId="urn:microsoft.com/office/officeart/2005/8/layout/radial3"/>
    <dgm:cxn modelId="{A90C9736-FEA6-41BA-BB1C-47350E2871F8}" type="presParOf" srcId="{5DB71319-3479-458F-BCC9-78203FB27C58}" destId="{B80C0CBE-869D-45A3-A9FC-27B26F33D8D5}" srcOrd="0" destOrd="0" presId="urn:microsoft.com/office/officeart/2005/8/layout/radial3"/>
    <dgm:cxn modelId="{2FFFA9EF-A1AC-4668-9FFC-84607B067D4E}" type="presParOf" srcId="{5DB71319-3479-458F-BCC9-78203FB27C58}" destId="{5F11E88A-2AF0-4464-A6B0-A71E56A180CC}" srcOrd="1" destOrd="0" presId="urn:microsoft.com/office/officeart/2005/8/layout/radial3"/>
    <dgm:cxn modelId="{37F54BC6-4C15-48D1-898F-698171FAC484}" type="presParOf" srcId="{5DB71319-3479-458F-BCC9-78203FB27C58}" destId="{EA209B22-F735-4862-BDF3-DB4875ED314D}" srcOrd="2" destOrd="0" presId="urn:microsoft.com/office/officeart/2005/8/layout/radial3"/>
    <dgm:cxn modelId="{FE0BA5B1-90FD-4C0D-940B-2BD5E84D933D}" type="presParOf" srcId="{5DB71319-3479-458F-BCC9-78203FB27C58}" destId="{ECE395B2-136B-40AD-BA0F-E6B1EC45639F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C0CBE-869D-45A3-A9FC-27B26F33D8D5}">
      <dsp:nvSpPr>
        <dsp:cNvPr id="0" name=""/>
        <dsp:cNvSpPr/>
      </dsp:nvSpPr>
      <dsp:spPr>
        <a:xfrm>
          <a:off x="811582" y="1101854"/>
          <a:ext cx="2311718" cy="231171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>
              <a:latin typeface="Arial" panose="020B0604020202020204" pitchFamily="34" charset="0"/>
              <a:cs typeface="Arial" panose="020B0604020202020204" pitchFamily="34" charset="0"/>
            </a:rPr>
            <a:t>Dialogue social</a:t>
          </a:r>
        </a:p>
      </dsp:txBody>
      <dsp:txXfrm>
        <a:off x="1150125" y="1440397"/>
        <a:ext cx="1634632" cy="1634632"/>
      </dsp:txXfrm>
    </dsp:sp>
    <dsp:sp modelId="{5F11E88A-2AF0-4464-A6B0-A71E56A180CC}">
      <dsp:nvSpPr>
        <dsp:cNvPr id="0" name=""/>
        <dsp:cNvSpPr/>
      </dsp:nvSpPr>
      <dsp:spPr>
        <a:xfrm>
          <a:off x="1156444" y="-57271"/>
          <a:ext cx="1621993" cy="1621993"/>
        </a:xfrm>
        <a:prstGeom prst="ellipse">
          <a:avLst/>
        </a:prstGeom>
        <a:solidFill>
          <a:schemeClr val="accent3">
            <a:alpha val="50000"/>
            <a:hueOff val="4684896"/>
            <a:satOff val="7325"/>
            <a:lumOff val="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Délégués du personnel</a:t>
          </a:r>
        </a:p>
      </dsp:txBody>
      <dsp:txXfrm>
        <a:off x="1393979" y="180264"/>
        <a:ext cx="1146923" cy="1146923"/>
      </dsp:txXfrm>
    </dsp:sp>
    <dsp:sp modelId="{EA209B22-F735-4862-BDF3-DB4875ED314D}">
      <dsp:nvSpPr>
        <dsp:cNvPr id="0" name=""/>
        <dsp:cNvSpPr/>
      </dsp:nvSpPr>
      <dsp:spPr>
        <a:xfrm>
          <a:off x="2458936" y="2198711"/>
          <a:ext cx="1621993" cy="1621993"/>
        </a:xfrm>
        <a:prstGeom prst="ellipse">
          <a:avLst/>
        </a:prstGeom>
        <a:solidFill>
          <a:schemeClr val="accent3">
            <a:alpha val="50000"/>
            <a:hueOff val="9369792"/>
            <a:satOff val="14651"/>
            <a:lumOff val="627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Délégué syndical</a:t>
          </a:r>
        </a:p>
      </dsp:txBody>
      <dsp:txXfrm>
        <a:off x="2696471" y="2436246"/>
        <a:ext cx="1146923" cy="1146923"/>
      </dsp:txXfrm>
    </dsp:sp>
    <dsp:sp modelId="{ECE395B2-136B-40AD-BA0F-E6B1EC45639F}">
      <dsp:nvSpPr>
        <dsp:cNvPr id="0" name=""/>
        <dsp:cNvSpPr/>
      </dsp:nvSpPr>
      <dsp:spPr>
        <a:xfrm>
          <a:off x="-146047" y="2198711"/>
          <a:ext cx="1621993" cy="1621993"/>
        </a:xfrm>
        <a:prstGeom prst="ellipse">
          <a:avLst/>
        </a:prstGeom>
        <a:solidFill>
          <a:schemeClr val="accent3">
            <a:alpha val="50000"/>
            <a:hueOff val="14054688"/>
            <a:satOff val="21976"/>
            <a:lumOff val="941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Employeur</a:t>
          </a:r>
        </a:p>
      </dsp:txBody>
      <dsp:txXfrm>
        <a:off x="91488" y="2436246"/>
        <a:ext cx="1146923" cy="1146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02/04/2023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02/04/2023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02/04/2023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02/04/2023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02/04/2023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02/04/2023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02/04/2023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02/04/2023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02/04/2023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02/04/2023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2221633" cy="461433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5 – Mettre en place </a:t>
            </a:r>
            <a:r>
              <a:rPr lang="fr-FR" sz="2400" b="1">
                <a:latin typeface="Arial" panose="020B0604020202020204" pitchFamily="34" charset="0"/>
                <a:cs typeface="Arial" panose="020B0604020202020204" pitchFamily="34" charset="0"/>
              </a:rPr>
              <a:t>les modalités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de représentation du personnel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79840" y="638535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7A71C373-77DE-4996-AD6A-514EDFC118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0547651"/>
              </p:ext>
            </p:extLst>
          </p:nvPr>
        </p:nvGraphicFramePr>
        <p:xfrm>
          <a:off x="7653867" y="900145"/>
          <a:ext cx="3934883" cy="3763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82407455-F9E8-48C2-A223-7D6A20F3F9BE}"/>
              </a:ext>
            </a:extLst>
          </p:cNvPr>
          <p:cNvSpPr txBox="1"/>
          <p:nvPr/>
        </p:nvSpPr>
        <p:spPr>
          <a:xfrm>
            <a:off x="280458" y="1627530"/>
            <a:ext cx="7167823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dialogue social c'est une composante importante de l'entreprise car elle contribue au bien-être des salariés et à la performance l'entreprise. C'est une dimension qui est parfois négligée par les entreprises. 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délégués syndicaux les délégués du personnel au sein du comité social et économique (CSE) font vivre et entretiennent le dialogue social entre les partenaires y compris lorsque ce dialogue devient difficile voir conflictuel.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E8F1100-8582-4F22-9614-5916AA07F321}"/>
              </a:ext>
            </a:extLst>
          </p:cNvPr>
          <p:cNvSpPr txBox="1"/>
          <p:nvPr/>
        </p:nvSpPr>
        <p:spPr>
          <a:xfrm>
            <a:off x="343958" y="4843271"/>
            <a:ext cx="113336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CSE est obligatoire dans les entreprises de plus de 11 salariés. Il est élu par les salariés et contribue à échanger, discuter, collaborer et partager autour de la vie de et dans l’entreprise. Sa mise en œuvre repose sur une procédure rigoureuse destinée à garantir qu’il ne soit pas au service de l’employeur. Ce qui justifie le monopole syndical au 1</a:t>
            </a:r>
            <a:r>
              <a:rPr lang="fr-FR" sz="20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tour des élections.</a:t>
            </a:r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</TotalTime>
  <Words>163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Chap. 5 – Mettre en place les modalités de représentation du personnel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19</cp:revision>
  <dcterms:created xsi:type="dcterms:W3CDTF">2014-01-16T23:14:09Z</dcterms:created>
  <dcterms:modified xsi:type="dcterms:W3CDTF">2023-04-02T13:42:42Z</dcterms:modified>
</cp:coreProperties>
</file>