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2" r:id="rId2"/>
    <p:sldId id="259" r:id="rId3"/>
    <p:sldId id="269" r:id="rId4"/>
    <p:sldId id="266" r:id="rId5"/>
    <p:sldId id="260" r:id="rId6"/>
    <p:sldId id="265" r:id="rId7"/>
    <p:sldId id="267"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65C46-DD52-4F45-B714-DE8D9903DC1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E1FCD538-9B5C-423E-8824-162E4FF7B0F0}">
      <dgm:prSet phldrT="[Texte]" custT="1"/>
      <dgm:spPr/>
      <dgm:t>
        <a:bodyPr/>
        <a:lstStyle/>
        <a:p>
          <a:r>
            <a:rPr lang="fr-FR" sz="1800" b="1" dirty="0">
              <a:effectLst/>
              <a:latin typeface="Arial" panose="020B0604020202020204" pitchFamily="34" charset="0"/>
              <a:ea typeface="Times New Roman" panose="02020603050405020304" pitchFamily="18" charset="0"/>
              <a:cs typeface="Arial" panose="020B0604020202020204" pitchFamily="34" charset="0"/>
            </a:rPr>
            <a:t>la rémunération et les déclarations sociales obligatoires</a:t>
          </a:r>
          <a:endParaRPr lang="fr-FR" sz="1800" b="1" dirty="0"/>
        </a:p>
      </dgm:t>
    </dgm:pt>
    <dgm:pt modelId="{6A9DB20C-3BF2-4C8F-BFAE-8238A74BF1C8}" type="parTrans" cxnId="{90AAC461-7144-4A96-B731-369A14391067}">
      <dgm:prSet/>
      <dgm:spPr/>
      <dgm:t>
        <a:bodyPr/>
        <a:lstStyle/>
        <a:p>
          <a:endParaRPr lang="fr-FR" sz="1800" b="1"/>
        </a:p>
      </dgm:t>
    </dgm:pt>
    <dgm:pt modelId="{E9B649DD-8DD8-4398-B4E3-6316D088884A}" type="sibTrans" cxnId="{90AAC461-7144-4A96-B731-369A14391067}">
      <dgm:prSet/>
      <dgm:spPr/>
      <dgm:t>
        <a:bodyPr/>
        <a:lstStyle/>
        <a:p>
          <a:endParaRPr lang="fr-FR" sz="1800" b="1"/>
        </a:p>
      </dgm:t>
    </dgm:pt>
    <dgm:pt modelId="{B68CD084-D41D-439C-B58C-1CCFDC635F1D}">
      <dgm:prSet custT="1"/>
      <dgm:spPr/>
      <dgm:t>
        <a:bodyPr/>
        <a:lstStyle/>
        <a:p>
          <a:r>
            <a:rPr lang="fr-FR" sz="1800" b="1" dirty="0">
              <a:effectLst/>
              <a:latin typeface="Arial" panose="020B0604020202020204" pitchFamily="34" charset="0"/>
              <a:ea typeface="Times New Roman" panose="02020603050405020304" pitchFamily="18" charset="0"/>
              <a:cs typeface="Arial" panose="020B0604020202020204" pitchFamily="34" charset="0"/>
            </a:rPr>
            <a:t>la tenue du registre unique du personnel</a:t>
          </a:r>
          <a:endParaRPr lang="fr-FR" sz="1800" b="1"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A2781574-FFF5-4802-9CA8-BEE7DFB08FFB}" type="parTrans" cxnId="{F976951F-B9DC-477D-9EE0-67D047B4654E}">
      <dgm:prSet/>
      <dgm:spPr/>
      <dgm:t>
        <a:bodyPr/>
        <a:lstStyle/>
        <a:p>
          <a:endParaRPr lang="fr-FR" sz="1800" b="1"/>
        </a:p>
      </dgm:t>
    </dgm:pt>
    <dgm:pt modelId="{2C32108F-8CEF-4AAD-9699-B5F2E63CB797}" type="sibTrans" cxnId="{F976951F-B9DC-477D-9EE0-67D047B4654E}">
      <dgm:prSet/>
      <dgm:spPr/>
      <dgm:t>
        <a:bodyPr/>
        <a:lstStyle/>
        <a:p>
          <a:endParaRPr lang="fr-FR" sz="1800" b="1"/>
        </a:p>
      </dgm:t>
    </dgm:pt>
    <dgm:pt modelId="{51F4045A-8904-4586-9856-5B398694BA09}">
      <dgm:prSet custT="1"/>
      <dgm:spPr/>
      <dgm:t>
        <a:bodyPr/>
        <a:lstStyle/>
        <a:p>
          <a:r>
            <a:rPr lang="fr-FR" sz="1800" b="1" dirty="0">
              <a:effectLst/>
              <a:latin typeface="Arial" panose="020B0604020202020204" pitchFamily="34" charset="0"/>
              <a:ea typeface="Times New Roman" panose="02020603050405020304" pitchFamily="18" charset="0"/>
              <a:cs typeface="Arial" panose="020B0604020202020204" pitchFamily="34" charset="0"/>
            </a:rPr>
            <a:t>la gestion administrative du personnel (</a:t>
          </a:r>
          <a:r>
            <a:rPr lang="fr-FR" sz="1800" b="1" i="1" dirty="0">
              <a:effectLst/>
              <a:latin typeface="Arial" panose="020B0604020202020204" pitchFamily="34" charset="0"/>
              <a:ea typeface="Times New Roman" panose="02020603050405020304" pitchFamily="18" charset="0"/>
              <a:cs typeface="Arial" panose="020B0604020202020204" pitchFamily="34" charset="0"/>
            </a:rPr>
            <a:t>exemple : permis de conduire détenu ; coordonnées de personnes à prévenir en cas d’urgence, etc.)</a:t>
          </a:r>
          <a:endParaRPr lang="fr-FR" sz="1800" b="1"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232873BE-A622-429E-9F3F-42538195921A}" type="parTrans" cxnId="{AE0751A1-21A1-46C9-A2D6-3430DDD79C9E}">
      <dgm:prSet/>
      <dgm:spPr/>
      <dgm:t>
        <a:bodyPr/>
        <a:lstStyle/>
        <a:p>
          <a:endParaRPr lang="fr-FR" sz="1800" b="1"/>
        </a:p>
      </dgm:t>
    </dgm:pt>
    <dgm:pt modelId="{CD29A301-E7E4-4784-84EE-358144037897}" type="sibTrans" cxnId="{AE0751A1-21A1-46C9-A2D6-3430DDD79C9E}">
      <dgm:prSet/>
      <dgm:spPr/>
      <dgm:t>
        <a:bodyPr/>
        <a:lstStyle/>
        <a:p>
          <a:endParaRPr lang="fr-FR" sz="1800" b="1"/>
        </a:p>
      </dgm:t>
    </dgm:pt>
    <dgm:pt modelId="{0F8E45DF-A23E-4104-91CB-3F2E4B097044}">
      <dgm:prSet custT="1"/>
      <dgm:spPr/>
      <dgm:t>
        <a:bodyPr/>
        <a:lstStyle/>
        <a:p>
          <a:r>
            <a:rPr lang="fr-FR" sz="1800" b="1" dirty="0">
              <a:effectLst/>
              <a:latin typeface="Arial" panose="020B0604020202020204" pitchFamily="34" charset="0"/>
              <a:ea typeface="Times New Roman" panose="02020603050405020304" pitchFamily="18" charset="0"/>
              <a:cs typeface="Arial" panose="020B0604020202020204" pitchFamily="34" charset="0"/>
            </a:rPr>
            <a:t>l’organisation du travail </a:t>
          </a:r>
          <a:r>
            <a:rPr lang="fr-FR" sz="1800" b="1" i="1" dirty="0">
              <a:effectLst/>
              <a:latin typeface="Arial" panose="020B0604020202020204" pitchFamily="34" charset="0"/>
              <a:ea typeface="Times New Roman" panose="02020603050405020304" pitchFamily="18" charset="0"/>
              <a:cs typeface="Arial" panose="020B0604020202020204" pitchFamily="34" charset="0"/>
            </a:rPr>
            <a:t>(exemple : photographie facultative de l’employé pour les annuaires internes et organigrammes)</a:t>
          </a:r>
          <a:endParaRPr lang="fr-FR" sz="1800" b="1"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E92C9DD6-9995-4D11-9F5F-740B13105E0B}" type="parTrans" cxnId="{43BFD378-4E5D-4286-8AD0-83E88AA64FF7}">
      <dgm:prSet/>
      <dgm:spPr/>
      <dgm:t>
        <a:bodyPr/>
        <a:lstStyle/>
        <a:p>
          <a:endParaRPr lang="fr-FR" sz="1800" b="1"/>
        </a:p>
      </dgm:t>
    </dgm:pt>
    <dgm:pt modelId="{A5F344F0-88E1-4106-8747-018F6A1FF511}" type="sibTrans" cxnId="{43BFD378-4E5D-4286-8AD0-83E88AA64FF7}">
      <dgm:prSet/>
      <dgm:spPr/>
      <dgm:t>
        <a:bodyPr/>
        <a:lstStyle/>
        <a:p>
          <a:endParaRPr lang="fr-FR" sz="1800" b="1"/>
        </a:p>
      </dgm:t>
    </dgm:pt>
    <dgm:pt modelId="{D78DD59E-FBF7-48D9-B99F-1EE14B893BE5}">
      <dgm:prSet custT="1"/>
      <dgm:spPr/>
      <dgm:t>
        <a:bodyPr/>
        <a:lstStyle/>
        <a:p>
          <a:r>
            <a:rPr lang="fr-FR" sz="1800" b="1" dirty="0">
              <a:effectLst/>
              <a:latin typeface="Arial" panose="020B0604020202020204" pitchFamily="34" charset="0"/>
              <a:ea typeface="Times New Roman" panose="02020603050405020304" pitchFamily="18" charset="0"/>
              <a:cs typeface="Arial" panose="020B0604020202020204" pitchFamily="34" charset="0"/>
            </a:rPr>
            <a:t>l’action sociale prise en charge par l’employeur </a:t>
          </a:r>
          <a:r>
            <a:rPr lang="fr-FR" sz="1800" b="1" i="1" dirty="0">
              <a:effectLst/>
              <a:latin typeface="Arial" panose="020B0604020202020204" pitchFamily="34" charset="0"/>
              <a:ea typeface="Times New Roman" panose="02020603050405020304" pitchFamily="18" charset="0"/>
              <a:cs typeface="Arial" panose="020B0604020202020204" pitchFamily="34" charset="0"/>
            </a:rPr>
            <a:t>(exemple : informations concernant les ayants-droit de l’employé, etc.)</a:t>
          </a:r>
          <a:endParaRPr lang="fr-FR" sz="1800" b="1"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ED44581E-3C6C-4017-9D41-A60E7C75E828}" type="parTrans" cxnId="{DB6759A6-3DC4-4C8D-81EB-0B81D6F459DB}">
      <dgm:prSet/>
      <dgm:spPr/>
      <dgm:t>
        <a:bodyPr/>
        <a:lstStyle/>
        <a:p>
          <a:endParaRPr lang="fr-FR" sz="1800" b="1"/>
        </a:p>
      </dgm:t>
    </dgm:pt>
    <dgm:pt modelId="{8734D249-90AD-4223-BBB5-528C8B9872EB}" type="sibTrans" cxnId="{DB6759A6-3DC4-4C8D-81EB-0B81D6F459DB}">
      <dgm:prSet/>
      <dgm:spPr/>
      <dgm:t>
        <a:bodyPr/>
        <a:lstStyle/>
        <a:p>
          <a:endParaRPr lang="fr-FR" sz="1800" b="1"/>
        </a:p>
      </dgm:t>
    </dgm:pt>
    <dgm:pt modelId="{45D321A4-0CBA-4A15-8E79-15A10EF7C32B}" type="pres">
      <dgm:prSet presAssocID="{F9F65C46-DD52-4F45-B714-DE8D9903DC1E}" presName="Name0" presStyleCnt="0">
        <dgm:presLayoutVars>
          <dgm:chMax val="7"/>
          <dgm:chPref val="7"/>
          <dgm:dir/>
        </dgm:presLayoutVars>
      </dgm:prSet>
      <dgm:spPr/>
    </dgm:pt>
    <dgm:pt modelId="{0D9EA139-49C3-4074-8D08-C80371C59DF7}" type="pres">
      <dgm:prSet presAssocID="{F9F65C46-DD52-4F45-B714-DE8D9903DC1E}" presName="Name1" presStyleCnt="0"/>
      <dgm:spPr/>
    </dgm:pt>
    <dgm:pt modelId="{72FE7944-FD2D-4432-9935-84C9B1923B93}" type="pres">
      <dgm:prSet presAssocID="{F9F65C46-DD52-4F45-B714-DE8D9903DC1E}" presName="cycle" presStyleCnt="0"/>
      <dgm:spPr/>
    </dgm:pt>
    <dgm:pt modelId="{01174F57-BF84-45F3-BDB1-E138B45FDA85}" type="pres">
      <dgm:prSet presAssocID="{F9F65C46-DD52-4F45-B714-DE8D9903DC1E}" presName="srcNode" presStyleLbl="node1" presStyleIdx="0" presStyleCnt="5"/>
      <dgm:spPr/>
    </dgm:pt>
    <dgm:pt modelId="{30341DF9-EA06-45AC-87E6-421F433E74E7}" type="pres">
      <dgm:prSet presAssocID="{F9F65C46-DD52-4F45-B714-DE8D9903DC1E}" presName="conn" presStyleLbl="parChTrans1D2" presStyleIdx="0" presStyleCnt="1"/>
      <dgm:spPr/>
    </dgm:pt>
    <dgm:pt modelId="{A8521505-93A2-4467-89B9-ECC0D3AA2299}" type="pres">
      <dgm:prSet presAssocID="{F9F65C46-DD52-4F45-B714-DE8D9903DC1E}" presName="extraNode" presStyleLbl="node1" presStyleIdx="0" presStyleCnt="5"/>
      <dgm:spPr/>
    </dgm:pt>
    <dgm:pt modelId="{289862A1-ECFB-4FAB-AA2D-69460D6A4E83}" type="pres">
      <dgm:prSet presAssocID="{F9F65C46-DD52-4F45-B714-DE8D9903DC1E}" presName="dstNode" presStyleLbl="node1" presStyleIdx="0" presStyleCnt="5"/>
      <dgm:spPr/>
    </dgm:pt>
    <dgm:pt modelId="{AFEF0BDB-D324-46DC-8287-A0031BEAE86C}" type="pres">
      <dgm:prSet presAssocID="{E1FCD538-9B5C-423E-8824-162E4FF7B0F0}" presName="text_1" presStyleLbl="node1" presStyleIdx="0" presStyleCnt="5" custScaleY="87560">
        <dgm:presLayoutVars>
          <dgm:bulletEnabled val="1"/>
        </dgm:presLayoutVars>
      </dgm:prSet>
      <dgm:spPr/>
    </dgm:pt>
    <dgm:pt modelId="{323EB9A9-E15E-4F3A-8575-D1ADFD21D409}" type="pres">
      <dgm:prSet presAssocID="{E1FCD538-9B5C-423E-8824-162E4FF7B0F0}" presName="accent_1" presStyleCnt="0"/>
      <dgm:spPr/>
    </dgm:pt>
    <dgm:pt modelId="{4C6D0666-C1C9-43E5-9F06-6651AE9B7C36}" type="pres">
      <dgm:prSet presAssocID="{E1FCD538-9B5C-423E-8824-162E4FF7B0F0}" presName="accentRepeatNode" presStyleLbl="solidFgAcc1" presStyleIdx="0" presStyleCnt="5"/>
      <dgm:spPr/>
    </dgm:pt>
    <dgm:pt modelId="{1E0AF034-2EA9-4DA4-8668-76BC2392A971}" type="pres">
      <dgm:prSet presAssocID="{B68CD084-D41D-439C-B58C-1CCFDC635F1D}" presName="text_2" presStyleLbl="node1" presStyleIdx="1" presStyleCnt="5" custScaleY="87560">
        <dgm:presLayoutVars>
          <dgm:bulletEnabled val="1"/>
        </dgm:presLayoutVars>
      </dgm:prSet>
      <dgm:spPr/>
    </dgm:pt>
    <dgm:pt modelId="{34EDDD87-9624-402B-B182-6BF55ABE6390}" type="pres">
      <dgm:prSet presAssocID="{B68CD084-D41D-439C-B58C-1CCFDC635F1D}" presName="accent_2" presStyleCnt="0"/>
      <dgm:spPr/>
    </dgm:pt>
    <dgm:pt modelId="{DE8EE42A-A80D-45E5-B92A-0926DC7A4398}" type="pres">
      <dgm:prSet presAssocID="{B68CD084-D41D-439C-B58C-1CCFDC635F1D}" presName="accentRepeatNode" presStyleLbl="solidFgAcc1" presStyleIdx="1" presStyleCnt="5"/>
      <dgm:spPr/>
    </dgm:pt>
    <dgm:pt modelId="{3133EDCA-04E5-4480-A2F0-7412F8758B12}" type="pres">
      <dgm:prSet presAssocID="{51F4045A-8904-4586-9856-5B398694BA09}" presName="text_3" presStyleLbl="node1" presStyleIdx="2" presStyleCnt="5" custScaleY="114501">
        <dgm:presLayoutVars>
          <dgm:bulletEnabled val="1"/>
        </dgm:presLayoutVars>
      </dgm:prSet>
      <dgm:spPr/>
    </dgm:pt>
    <dgm:pt modelId="{263623E0-2DE0-44E4-9F1A-FDBB12967971}" type="pres">
      <dgm:prSet presAssocID="{51F4045A-8904-4586-9856-5B398694BA09}" presName="accent_3" presStyleCnt="0"/>
      <dgm:spPr/>
    </dgm:pt>
    <dgm:pt modelId="{76BB5A55-6843-40A1-AEA1-711DD5ED6B06}" type="pres">
      <dgm:prSet presAssocID="{51F4045A-8904-4586-9856-5B398694BA09}" presName="accentRepeatNode" presStyleLbl="solidFgAcc1" presStyleIdx="2" presStyleCnt="5"/>
      <dgm:spPr/>
    </dgm:pt>
    <dgm:pt modelId="{03CD5DF4-ED2D-4AFA-A653-41833A6A20AE}" type="pres">
      <dgm:prSet presAssocID="{0F8E45DF-A23E-4104-91CB-3F2E4B097044}" presName="text_4" presStyleLbl="node1" presStyleIdx="3" presStyleCnt="5" custScaleY="114501">
        <dgm:presLayoutVars>
          <dgm:bulletEnabled val="1"/>
        </dgm:presLayoutVars>
      </dgm:prSet>
      <dgm:spPr/>
    </dgm:pt>
    <dgm:pt modelId="{C9FF8D7C-BD5B-478D-919B-259466D5DB66}" type="pres">
      <dgm:prSet presAssocID="{0F8E45DF-A23E-4104-91CB-3F2E4B097044}" presName="accent_4" presStyleCnt="0"/>
      <dgm:spPr/>
    </dgm:pt>
    <dgm:pt modelId="{0B0F8C43-6ED2-4592-884D-55800455D017}" type="pres">
      <dgm:prSet presAssocID="{0F8E45DF-A23E-4104-91CB-3F2E4B097044}" presName="accentRepeatNode" presStyleLbl="solidFgAcc1" presStyleIdx="3" presStyleCnt="5"/>
      <dgm:spPr/>
    </dgm:pt>
    <dgm:pt modelId="{A8A306F1-80BF-4FF7-9930-62453B29AA87}" type="pres">
      <dgm:prSet presAssocID="{D78DD59E-FBF7-48D9-B99F-1EE14B893BE5}" presName="text_5" presStyleLbl="node1" presStyleIdx="4" presStyleCnt="5" custScaleY="114501">
        <dgm:presLayoutVars>
          <dgm:bulletEnabled val="1"/>
        </dgm:presLayoutVars>
      </dgm:prSet>
      <dgm:spPr/>
    </dgm:pt>
    <dgm:pt modelId="{4F44B814-5C62-44EA-A330-8FA644337169}" type="pres">
      <dgm:prSet presAssocID="{D78DD59E-FBF7-48D9-B99F-1EE14B893BE5}" presName="accent_5" presStyleCnt="0"/>
      <dgm:spPr/>
    </dgm:pt>
    <dgm:pt modelId="{8898C35D-E098-42C4-A99F-E96989C48513}" type="pres">
      <dgm:prSet presAssocID="{D78DD59E-FBF7-48D9-B99F-1EE14B893BE5}" presName="accentRepeatNode" presStyleLbl="solidFgAcc1" presStyleIdx="4" presStyleCnt="5"/>
      <dgm:spPr/>
    </dgm:pt>
  </dgm:ptLst>
  <dgm:cxnLst>
    <dgm:cxn modelId="{02EF2C12-57CB-4DE2-B541-BF18A8FEC202}" type="presOf" srcId="{E1FCD538-9B5C-423E-8824-162E4FF7B0F0}" destId="{AFEF0BDB-D324-46DC-8287-A0031BEAE86C}" srcOrd="0" destOrd="0" presId="urn:microsoft.com/office/officeart/2008/layout/VerticalCurvedList"/>
    <dgm:cxn modelId="{735D0418-E844-42EE-A350-C27D46D8C800}" type="presOf" srcId="{B68CD084-D41D-439C-B58C-1CCFDC635F1D}" destId="{1E0AF034-2EA9-4DA4-8668-76BC2392A971}" srcOrd="0" destOrd="0" presId="urn:microsoft.com/office/officeart/2008/layout/VerticalCurvedList"/>
    <dgm:cxn modelId="{F976951F-B9DC-477D-9EE0-67D047B4654E}" srcId="{F9F65C46-DD52-4F45-B714-DE8D9903DC1E}" destId="{B68CD084-D41D-439C-B58C-1CCFDC635F1D}" srcOrd="1" destOrd="0" parTransId="{A2781574-FFF5-4802-9CA8-BEE7DFB08FFB}" sibTransId="{2C32108F-8CEF-4AAD-9699-B5F2E63CB797}"/>
    <dgm:cxn modelId="{BEB7FD5F-C60E-4D9C-8AAF-BF4C1966D39A}" type="presOf" srcId="{0F8E45DF-A23E-4104-91CB-3F2E4B097044}" destId="{03CD5DF4-ED2D-4AFA-A653-41833A6A20AE}" srcOrd="0" destOrd="0" presId="urn:microsoft.com/office/officeart/2008/layout/VerticalCurvedList"/>
    <dgm:cxn modelId="{90AAC461-7144-4A96-B731-369A14391067}" srcId="{F9F65C46-DD52-4F45-B714-DE8D9903DC1E}" destId="{E1FCD538-9B5C-423E-8824-162E4FF7B0F0}" srcOrd="0" destOrd="0" parTransId="{6A9DB20C-3BF2-4C8F-BFAE-8238A74BF1C8}" sibTransId="{E9B649DD-8DD8-4398-B4E3-6316D088884A}"/>
    <dgm:cxn modelId="{5A729253-2F20-48BA-8A73-90DE2B4EE821}" type="presOf" srcId="{D78DD59E-FBF7-48D9-B99F-1EE14B893BE5}" destId="{A8A306F1-80BF-4FF7-9930-62453B29AA87}" srcOrd="0" destOrd="0" presId="urn:microsoft.com/office/officeart/2008/layout/VerticalCurvedList"/>
    <dgm:cxn modelId="{43BFD378-4E5D-4286-8AD0-83E88AA64FF7}" srcId="{F9F65C46-DD52-4F45-B714-DE8D9903DC1E}" destId="{0F8E45DF-A23E-4104-91CB-3F2E4B097044}" srcOrd="3" destOrd="0" parTransId="{E92C9DD6-9995-4D11-9F5F-740B13105E0B}" sibTransId="{A5F344F0-88E1-4106-8747-018F6A1FF511}"/>
    <dgm:cxn modelId="{AE0751A1-21A1-46C9-A2D6-3430DDD79C9E}" srcId="{F9F65C46-DD52-4F45-B714-DE8D9903DC1E}" destId="{51F4045A-8904-4586-9856-5B398694BA09}" srcOrd="2" destOrd="0" parTransId="{232873BE-A622-429E-9F3F-42538195921A}" sibTransId="{CD29A301-E7E4-4784-84EE-358144037897}"/>
    <dgm:cxn modelId="{CABD10A3-F535-47A8-B3E2-70533A0A7EA1}" type="presOf" srcId="{E9B649DD-8DD8-4398-B4E3-6316D088884A}" destId="{30341DF9-EA06-45AC-87E6-421F433E74E7}" srcOrd="0" destOrd="0" presId="urn:microsoft.com/office/officeart/2008/layout/VerticalCurvedList"/>
    <dgm:cxn modelId="{DB6759A6-3DC4-4C8D-81EB-0B81D6F459DB}" srcId="{F9F65C46-DD52-4F45-B714-DE8D9903DC1E}" destId="{D78DD59E-FBF7-48D9-B99F-1EE14B893BE5}" srcOrd="4" destOrd="0" parTransId="{ED44581E-3C6C-4017-9D41-A60E7C75E828}" sibTransId="{8734D249-90AD-4223-BBB5-528C8B9872EB}"/>
    <dgm:cxn modelId="{6F6AFBB6-8539-4E2D-95ED-96AB60D8BA75}" type="presOf" srcId="{F9F65C46-DD52-4F45-B714-DE8D9903DC1E}" destId="{45D321A4-0CBA-4A15-8E79-15A10EF7C32B}" srcOrd="0" destOrd="0" presId="urn:microsoft.com/office/officeart/2008/layout/VerticalCurvedList"/>
    <dgm:cxn modelId="{9042FDC9-7568-468F-A049-B9AE8E0A029E}" type="presOf" srcId="{51F4045A-8904-4586-9856-5B398694BA09}" destId="{3133EDCA-04E5-4480-A2F0-7412F8758B12}" srcOrd="0" destOrd="0" presId="urn:microsoft.com/office/officeart/2008/layout/VerticalCurvedList"/>
    <dgm:cxn modelId="{8B6DC747-CAF8-4453-8D4D-0AC6BABA6DBF}" type="presParOf" srcId="{45D321A4-0CBA-4A15-8E79-15A10EF7C32B}" destId="{0D9EA139-49C3-4074-8D08-C80371C59DF7}" srcOrd="0" destOrd="0" presId="urn:microsoft.com/office/officeart/2008/layout/VerticalCurvedList"/>
    <dgm:cxn modelId="{C48F8F8D-1802-4110-93C0-E98C9A5C7AFC}" type="presParOf" srcId="{0D9EA139-49C3-4074-8D08-C80371C59DF7}" destId="{72FE7944-FD2D-4432-9935-84C9B1923B93}" srcOrd="0" destOrd="0" presId="urn:microsoft.com/office/officeart/2008/layout/VerticalCurvedList"/>
    <dgm:cxn modelId="{6EA60FDF-7E27-413D-9808-3695715E1780}" type="presParOf" srcId="{72FE7944-FD2D-4432-9935-84C9B1923B93}" destId="{01174F57-BF84-45F3-BDB1-E138B45FDA85}" srcOrd="0" destOrd="0" presId="urn:microsoft.com/office/officeart/2008/layout/VerticalCurvedList"/>
    <dgm:cxn modelId="{4AA8159A-E17E-43CF-8195-33589222D109}" type="presParOf" srcId="{72FE7944-FD2D-4432-9935-84C9B1923B93}" destId="{30341DF9-EA06-45AC-87E6-421F433E74E7}" srcOrd="1" destOrd="0" presId="urn:microsoft.com/office/officeart/2008/layout/VerticalCurvedList"/>
    <dgm:cxn modelId="{4CCAF69A-DA78-4A5E-A6A5-4D0E3B6D18D5}" type="presParOf" srcId="{72FE7944-FD2D-4432-9935-84C9B1923B93}" destId="{A8521505-93A2-4467-89B9-ECC0D3AA2299}" srcOrd="2" destOrd="0" presId="urn:microsoft.com/office/officeart/2008/layout/VerticalCurvedList"/>
    <dgm:cxn modelId="{7DE7EC0F-9435-4D0A-8D36-610C49D63EC3}" type="presParOf" srcId="{72FE7944-FD2D-4432-9935-84C9B1923B93}" destId="{289862A1-ECFB-4FAB-AA2D-69460D6A4E83}" srcOrd="3" destOrd="0" presId="urn:microsoft.com/office/officeart/2008/layout/VerticalCurvedList"/>
    <dgm:cxn modelId="{AF013AAF-CD50-47B9-8303-AA95FDEDA48C}" type="presParOf" srcId="{0D9EA139-49C3-4074-8D08-C80371C59DF7}" destId="{AFEF0BDB-D324-46DC-8287-A0031BEAE86C}" srcOrd="1" destOrd="0" presId="urn:microsoft.com/office/officeart/2008/layout/VerticalCurvedList"/>
    <dgm:cxn modelId="{1466FA42-4436-43A6-8B0E-DEB6302FC5F6}" type="presParOf" srcId="{0D9EA139-49C3-4074-8D08-C80371C59DF7}" destId="{323EB9A9-E15E-4F3A-8575-D1ADFD21D409}" srcOrd="2" destOrd="0" presId="urn:microsoft.com/office/officeart/2008/layout/VerticalCurvedList"/>
    <dgm:cxn modelId="{FF7121B9-DDEF-47C9-9E9E-5BF9CCD9B255}" type="presParOf" srcId="{323EB9A9-E15E-4F3A-8575-D1ADFD21D409}" destId="{4C6D0666-C1C9-43E5-9F06-6651AE9B7C36}" srcOrd="0" destOrd="0" presId="urn:microsoft.com/office/officeart/2008/layout/VerticalCurvedList"/>
    <dgm:cxn modelId="{5E0FB2FF-BF18-42F5-8FEE-92B64500FC5A}" type="presParOf" srcId="{0D9EA139-49C3-4074-8D08-C80371C59DF7}" destId="{1E0AF034-2EA9-4DA4-8668-76BC2392A971}" srcOrd="3" destOrd="0" presId="urn:microsoft.com/office/officeart/2008/layout/VerticalCurvedList"/>
    <dgm:cxn modelId="{4ED6CD35-03F0-4D76-9734-CCE2E69AC188}" type="presParOf" srcId="{0D9EA139-49C3-4074-8D08-C80371C59DF7}" destId="{34EDDD87-9624-402B-B182-6BF55ABE6390}" srcOrd="4" destOrd="0" presId="urn:microsoft.com/office/officeart/2008/layout/VerticalCurvedList"/>
    <dgm:cxn modelId="{225A9B04-E9F8-4846-B6D9-17FA3D398654}" type="presParOf" srcId="{34EDDD87-9624-402B-B182-6BF55ABE6390}" destId="{DE8EE42A-A80D-45E5-B92A-0926DC7A4398}" srcOrd="0" destOrd="0" presId="urn:microsoft.com/office/officeart/2008/layout/VerticalCurvedList"/>
    <dgm:cxn modelId="{F47B8B3B-D64F-46B7-9FE5-D79CCC4E3691}" type="presParOf" srcId="{0D9EA139-49C3-4074-8D08-C80371C59DF7}" destId="{3133EDCA-04E5-4480-A2F0-7412F8758B12}" srcOrd="5" destOrd="0" presId="urn:microsoft.com/office/officeart/2008/layout/VerticalCurvedList"/>
    <dgm:cxn modelId="{C83105EF-F908-400E-888F-CAFE847F0722}" type="presParOf" srcId="{0D9EA139-49C3-4074-8D08-C80371C59DF7}" destId="{263623E0-2DE0-44E4-9F1A-FDBB12967971}" srcOrd="6" destOrd="0" presId="urn:microsoft.com/office/officeart/2008/layout/VerticalCurvedList"/>
    <dgm:cxn modelId="{7B7094CE-F871-440D-9DFC-0504373B4C12}" type="presParOf" srcId="{263623E0-2DE0-44E4-9F1A-FDBB12967971}" destId="{76BB5A55-6843-40A1-AEA1-711DD5ED6B06}" srcOrd="0" destOrd="0" presId="urn:microsoft.com/office/officeart/2008/layout/VerticalCurvedList"/>
    <dgm:cxn modelId="{8AA0CA2C-E6BE-4310-8FFD-3D3FF4FE2B21}" type="presParOf" srcId="{0D9EA139-49C3-4074-8D08-C80371C59DF7}" destId="{03CD5DF4-ED2D-4AFA-A653-41833A6A20AE}" srcOrd="7" destOrd="0" presId="urn:microsoft.com/office/officeart/2008/layout/VerticalCurvedList"/>
    <dgm:cxn modelId="{CBEAD767-51EE-400F-B7DA-88F0E56F0BD0}" type="presParOf" srcId="{0D9EA139-49C3-4074-8D08-C80371C59DF7}" destId="{C9FF8D7C-BD5B-478D-919B-259466D5DB66}" srcOrd="8" destOrd="0" presId="urn:microsoft.com/office/officeart/2008/layout/VerticalCurvedList"/>
    <dgm:cxn modelId="{BB27DE53-8C4A-407D-B7A6-E675030D60A6}" type="presParOf" srcId="{C9FF8D7C-BD5B-478D-919B-259466D5DB66}" destId="{0B0F8C43-6ED2-4592-884D-55800455D017}" srcOrd="0" destOrd="0" presId="urn:microsoft.com/office/officeart/2008/layout/VerticalCurvedList"/>
    <dgm:cxn modelId="{E8D53473-3038-4065-99B5-ED00EAF02689}" type="presParOf" srcId="{0D9EA139-49C3-4074-8D08-C80371C59DF7}" destId="{A8A306F1-80BF-4FF7-9930-62453B29AA87}" srcOrd="9" destOrd="0" presId="urn:microsoft.com/office/officeart/2008/layout/VerticalCurvedList"/>
    <dgm:cxn modelId="{D477A283-7E02-42DB-B2A6-7905B475206A}" type="presParOf" srcId="{0D9EA139-49C3-4074-8D08-C80371C59DF7}" destId="{4F44B814-5C62-44EA-A330-8FA644337169}" srcOrd="10" destOrd="0" presId="urn:microsoft.com/office/officeart/2008/layout/VerticalCurvedList"/>
    <dgm:cxn modelId="{546C96C2-A2C6-4E68-9923-D022AD85169D}" type="presParOf" srcId="{4F44B814-5C62-44EA-A330-8FA644337169}" destId="{8898C35D-E098-42C4-A99F-E96989C485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9D153-7AD8-4852-AEA2-7F7D724AC1B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75ED1DF6-EA0B-494E-90E3-D879F39A0F74}">
      <dgm:prSet phldrT="[Texte]" custT="1"/>
      <dgm:spPr/>
      <dgm:t>
        <a:bodyPr/>
        <a:lstStyle/>
        <a:p>
          <a:r>
            <a:rPr lang="fr-FR" sz="1800" b="1"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 </a:t>
          </a:r>
          <a:r>
            <a:rPr lang="fr-FR" sz="1800" b="1" spc="-3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dématérialisation</a:t>
          </a:r>
          <a:r>
            <a:rPr lang="fr-FR" sz="1800" b="1"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permet à l'entreprise de gagner du temps et de réduire les impressions et les coûts d'archivage, mais</a:t>
          </a:r>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elle entraîne également des obligations pour l’employeur : </a:t>
          </a:r>
          <a:endParaRPr lang="fr-FR" sz="1800" b="1" dirty="0">
            <a:solidFill>
              <a:schemeClr val="bg1"/>
            </a:solidFill>
          </a:endParaRPr>
        </a:p>
      </dgm:t>
    </dgm:pt>
    <dgm:pt modelId="{4B859208-E6E3-46D8-A27B-16154870D291}" type="parTrans" cxnId="{B1E4B752-D281-44D8-B367-B3E29A28BCB1}">
      <dgm:prSet/>
      <dgm:spPr/>
      <dgm:t>
        <a:bodyPr/>
        <a:lstStyle/>
        <a:p>
          <a:endParaRPr lang="fr-FR" sz="1800"/>
        </a:p>
      </dgm:t>
    </dgm:pt>
    <dgm:pt modelId="{44E016ED-6714-4F63-964D-5201F8CF284E}" type="sibTrans" cxnId="{B1E4B752-D281-44D8-B367-B3E29A28BCB1}">
      <dgm:prSet/>
      <dgm:spPr/>
      <dgm:t>
        <a:bodyPr/>
        <a:lstStyle/>
        <a:p>
          <a:endParaRPr lang="fr-FR" sz="1800"/>
        </a:p>
      </dgm:t>
    </dgm:pt>
    <dgm:pt modelId="{61B8647C-68C7-409D-B75B-5C459633252C}">
      <dgm:prSet custT="1"/>
      <dgm:spPr/>
      <dgm:t>
        <a:bodyPr/>
        <a:lstStyle/>
        <a:p>
          <a:r>
            <a:rPr lang="fr-FR" sz="1800" dirty="0">
              <a:effectLst/>
              <a:latin typeface="Arial" panose="020B0604020202020204" pitchFamily="34" charset="0"/>
              <a:ea typeface="Times New Roman" panose="02020603050405020304" pitchFamily="18" charset="0"/>
              <a:cs typeface="Arial" panose="020B0604020202020204" pitchFamily="34" charset="0"/>
            </a:rPr>
            <a:t>il doit enregistrer les bulletins de paie dématérialisés dans un coffre-fort numérique*. </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B69B7FA3-E559-45A0-9FD9-CF94E3798FAD}" type="parTrans" cxnId="{11A784E3-B280-4E31-8BD4-F96B10C7302E}">
      <dgm:prSet/>
      <dgm:spPr/>
      <dgm:t>
        <a:bodyPr/>
        <a:lstStyle/>
        <a:p>
          <a:endParaRPr lang="fr-FR" sz="1800"/>
        </a:p>
      </dgm:t>
    </dgm:pt>
    <dgm:pt modelId="{916CC796-0BAE-4FF2-AF8A-07B615EC1369}" type="sibTrans" cxnId="{11A784E3-B280-4E31-8BD4-F96B10C7302E}">
      <dgm:prSet/>
      <dgm:spPr/>
      <dgm:t>
        <a:bodyPr/>
        <a:lstStyle/>
        <a:p>
          <a:endParaRPr lang="fr-FR" sz="1800"/>
        </a:p>
      </dgm:t>
    </dgm:pt>
    <dgm:pt modelId="{3F982146-3B42-4B7E-B821-E13C5D21F366}">
      <dgm:prSet custT="1"/>
      <dgm:spPr/>
      <dgm:t>
        <a:bodyPr/>
        <a:lstStyle/>
        <a:p>
          <a:r>
            <a:rPr lang="fr-FR" sz="1800" dirty="0">
              <a:effectLst/>
              <a:latin typeface="Arial" panose="020B0604020202020204" pitchFamily="34" charset="0"/>
              <a:ea typeface="Times New Roman" panose="02020603050405020304" pitchFamily="18" charset="0"/>
              <a:cs typeface="Arial" panose="020B0604020202020204" pitchFamily="34" charset="0"/>
            </a:rPr>
            <a:t>il doit garantir la disponibilité des bulletins de paie durant 50 ans ou jusqu’aux 75 ans du salarié. </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BA244A49-930C-4847-ABCA-DB1121B82BF5}" type="parTrans" cxnId="{B58C5A4D-20E5-4786-B080-C90828B8D09B}">
      <dgm:prSet/>
      <dgm:spPr/>
      <dgm:t>
        <a:bodyPr/>
        <a:lstStyle/>
        <a:p>
          <a:endParaRPr lang="fr-FR" sz="1800"/>
        </a:p>
      </dgm:t>
    </dgm:pt>
    <dgm:pt modelId="{66577CC6-1A6B-4472-A74F-4F04DE704D31}" type="sibTrans" cxnId="{B58C5A4D-20E5-4786-B080-C90828B8D09B}">
      <dgm:prSet/>
      <dgm:spPr/>
      <dgm:t>
        <a:bodyPr/>
        <a:lstStyle/>
        <a:p>
          <a:endParaRPr lang="fr-FR" sz="1800"/>
        </a:p>
      </dgm:t>
    </dgm:pt>
    <dgm:pt modelId="{C2F482FD-5941-476C-9E30-B481FF629B47}">
      <dgm:prSet custT="1"/>
      <dgm:spPr/>
      <dgm:t>
        <a:bodyPr/>
        <a:lstStyle/>
        <a:p>
          <a:r>
            <a:rPr lang="fr-FR" sz="1800" dirty="0">
              <a:effectLst/>
              <a:latin typeface="Arial" panose="020B0604020202020204" pitchFamily="34" charset="0"/>
              <a:ea typeface="Times New Roman" panose="02020603050405020304" pitchFamily="18" charset="0"/>
              <a:cs typeface="Arial" panose="020B0604020202020204" pitchFamily="34" charset="0"/>
            </a:rPr>
            <a:t>il doit conserver un double des bulletins de salaire (papier ou électronique) pendant au moins 5 ans. </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4B02C590-4F7F-4BD0-B107-BDAA3B937A72}" type="parTrans" cxnId="{C593B6B1-4CBE-4CD4-A304-F0DC4491D44F}">
      <dgm:prSet/>
      <dgm:spPr/>
      <dgm:t>
        <a:bodyPr/>
        <a:lstStyle/>
        <a:p>
          <a:endParaRPr lang="fr-FR" sz="1800"/>
        </a:p>
      </dgm:t>
    </dgm:pt>
    <dgm:pt modelId="{462E4BCE-F9DF-4216-A09E-501390DBC909}" type="sibTrans" cxnId="{C593B6B1-4CBE-4CD4-A304-F0DC4491D44F}">
      <dgm:prSet/>
      <dgm:spPr/>
      <dgm:t>
        <a:bodyPr/>
        <a:lstStyle/>
        <a:p>
          <a:endParaRPr lang="fr-FR" sz="1800"/>
        </a:p>
      </dgm:t>
    </dgm:pt>
    <dgm:pt modelId="{759FF0A7-EAE8-4BC1-949C-F8347F6555B9}">
      <dgm:prSet custT="1"/>
      <dgm:spPr/>
      <dgm:t>
        <a:bodyPr/>
        <a:lstStyle/>
        <a:p>
          <a:r>
            <a:rPr lang="fr-FR" sz="1800" spc="-30">
              <a:effectLst/>
              <a:latin typeface="Arial" panose="020B0604020202020204" pitchFamily="34" charset="0"/>
              <a:ea typeface="Times New Roman" panose="02020603050405020304" pitchFamily="18" charset="0"/>
              <a:cs typeface="Times New Roman" panose="02020603050405020304" pitchFamily="18" charset="0"/>
            </a:rPr>
            <a:t>chaque bulletin est certifié par un c</a:t>
          </a:r>
          <a:r>
            <a:rPr lang="fr-FR" sz="1800" spc="-35">
              <a:effectLst/>
              <a:latin typeface="Arial" panose="020B0604020202020204" pitchFamily="34" charset="0"/>
              <a:ea typeface="Times New Roman" panose="02020603050405020304" pitchFamily="18" charset="0"/>
              <a:cs typeface="Times New Roman" panose="02020603050405020304" pitchFamily="18" charset="0"/>
            </a:rPr>
            <a:t>achet électronique pour empêcher toute violation de l'intégrité du bulletin original. </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7F770863-671E-4978-8A39-0E1D428495A6}" type="parTrans" cxnId="{80FE0E69-A51D-4991-9431-7EDD18D60D38}">
      <dgm:prSet/>
      <dgm:spPr/>
      <dgm:t>
        <a:bodyPr/>
        <a:lstStyle/>
        <a:p>
          <a:endParaRPr lang="fr-FR" sz="1800"/>
        </a:p>
      </dgm:t>
    </dgm:pt>
    <dgm:pt modelId="{F873F0C8-9A3A-4299-BE85-B9F2DA896716}" type="sibTrans" cxnId="{80FE0E69-A51D-4991-9431-7EDD18D60D38}">
      <dgm:prSet/>
      <dgm:spPr/>
      <dgm:t>
        <a:bodyPr/>
        <a:lstStyle/>
        <a:p>
          <a:endParaRPr lang="fr-FR" sz="1800"/>
        </a:p>
      </dgm:t>
    </dgm:pt>
    <dgm:pt modelId="{F19AD2D8-9288-4282-BBAF-9B33F9657BD9}">
      <dgm:prSet custT="1"/>
      <dgm:spPr/>
      <dgm:t>
        <a:bodyPr/>
        <a:lstStyle/>
        <a:p>
          <a:r>
            <a:rPr lang="fr-FR" sz="1800" dirty="0">
              <a:effectLst/>
              <a:latin typeface="Arial" panose="020B0604020202020204" pitchFamily="34" charset="0"/>
              <a:ea typeface="Times New Roman" panose="02020603050405020304" pitchFamily="18" charset="0"/>
              <a:cs typeface="Arial" panose="020B0604020202020204" pitchFamily="34" charset="0"/>
            </a:rPr>
            <a:t>dans le cas où l’employeur cesse son activité, le salarié doit être informé de la mise à disposition de ses bulletins de salaire au moins 3 mois avant la fermeture de l’entreprise afin de pouvoir les récupérer.</a:t>
          </a:r>
          <a:endParaRPr lang="fr-FR" sz="1800" dirty="0">
            <a:effectLst/>
            <a:latin typeface="Arial" panose="020B0604020202020204" pitchFamily="34" charset="0"/>
            <a:ea typeface="Times New Roman" panose="02020603050405020304" pitchFamily="18" charset="0"/>
            <a:cs typeface="Times New Roman" panose="02020603050405020304" pitchFamily="18" charset="0"/>
          </a:endParaRPr>
        </a:p>
      </dgm:t>
    </dgm:pt>
    <dgm:pt modelId="{CAC8235C-CF91-40AA-B9A2-3388139018A6}" type="parTrans" cxnId="{6BC24B41-87CA-49D6-AE66-BC9BED2BDF16}">
      <dgm:prSet/>
      <dgm:spPr/>
      <dgm:t>
        <a:bodyPr/>
        <a:lstStyle/>
        <a:p>
          <a:endParaRPr lang="fr-FR" sz="1800"/>
        </a:p>
      </dgm:t>
    </dgm:pt>
    <dgm:pt modelId="{AE020C61-3A8C-435D-85E6-CF35B6F7F268}" type="sibTrans" cxnId="{6BC24B41-87CA-49D6-AE66-BC9BED2BDF16}">
      <dgm:prSet/>
      <dgm:spPr/>
      <dgm:t>
        <a:bodyPr/>
        <a:lstStyle/>
        <a:p>
          <a:endParaRPr lang="fr-FR" sz="1800"/>
        </a:p>
      </dgm:t>
    </dgm:pt>
    <dgm:pt modelId="{565E88C1-607D-4553-BA22-6F398C712772}" type="pres">
      <dgm:prSet presAssocID="{B469D153-7AD8-4852-AEA2-7F7D724AC1B4}" presName="diagram" presStyleCnt="0">
        <dgm:presLayoutVars>
          <dgm:chPref val="1"/>
          <dgm:dir/>
          <dgm:animOne val="branch"/>
          <dgm:animLvl val="lvl"/>
          <dgm:resizeHandles/>
        </dgm:presLayoutVars>
      </dgm:prSet>
      <dgm:spPr/>
    </dgm:pt>
    <dgm:pt modelId="{25DB8D3E-0D61-4E4F-A3B4-3C09B083B5C9}" type="pres">
      <dgm:prSet presAssocID="{75ED1DF6-EA0B-494E-90E3-D879F39A0F74}" presName="root" presStyleCnt="0"/>
      <dgm:spPr/>
    </dgm:pt>
    <dgm:pt modelId="{2125CFA3-0148-448D-A3BD-84C2C47AF1F0}" type="pres">
      <dgm:prSet presAssocID="{75ED1DF6-EA0B-494E-90E3-D879F39A0F74}" presName="rootComposite" presStyleCnt="0"/>
      <dgm:spPr/>
    </dgm:pt>
    <dgm:pt modelId="{90FB94FB-9AF2-4321-B872-02137812F1CC}" type="pres">
      <dgm:prSet presAssocID="{75ED1DF6-EA0B-494E-90E3-D879F39A0F74}" presName="rootText" presStyleLbl="node1" presStyleIdx="0" presStyleCnt="1" custScaleX="807987"/>
      <dgm:spPr/>
    </dgm:pt>
    <dgm:pt modelId="{95CA988F-7190-4477-8E4C-1CED06D114A3}" type="pres">
      <dgm:prSet presAssocID="{75ED1DF6-EA0B-494E-90E3-D879F39A0F74}" presName="rootConnector" presStyleLbl="node1" presStyleIdx="0" presStyleCnt="1"/>
      <dgm:spPr/>
    </dgm:pt>
    <dgm:pt modelId="{41BF6AC0-1E5E-4147-9289-598E8EB281A4}" type="pres">
      <dgm:prSet presAssocID="{75ED1DF6-EA0B-494E-90E3-D879F39A0F74}" presName="childShape" presStyleCnt="0"/>
      <dgm:spPr/>
    </dgm:pt>
    <dgm:pt modelId="{4E34A500-F9FA-46A0-B1D1-B592EFFDB9F3}" type="pres">
      <dgm:prSet presAssocID="{B69B7FA3-E559-45A0-9FD9-CF94E3798FAD}" presName="Name13" presStyleLbl="parChTrans1D2" presStyleIdx="0" presStyleCnt="5"/>
      <dgm:spPr/>
    </dgm:pt>
    <dgm:pt modelId="{C5436841-9E01-4DEE-B442-078A12902846}" type="pres">
      <dgm:prSet presAssocID="{61B8647C-68C7-409D-B75B-5C459633252C}" presName="childText" presStyleLbl="bgAcc1" presStyleIdx="0" presStyleCnt="5" custScaleX="955171" custScaleY="93364" custLinFactNeighborX="-43411" custLinFactNeighborY="1274">
        <dgm:presLayoutVars>
          <dgm:bulletEnabled val="1"/>
        </dgm:presLayoutVars>
      </dgm:prSet>
      <dgm:spPr/>
    </dgm:pt>
    <dgm:pt modelId="{F7281EB6-2049-443F-BF94-7BC09F810C6E}" type="pres">
      <dgm:prSet presAssocID="{BA244A49-930C-4847-ABCA-DB1121B82BF5}" presName="Name13" presStyleLbl="parChTrans1D2" presStyleIdx="1" presStyleCnt="5"/>
      <dgm:spPr/>
    </dgm:pt>
    <dgm:pt modelId="{CE9C0857-2AC9-4DEB-8EB6-56B940489D99}" type="pres">
      <dgm:prSet presAssocID="{3F982146-3B42-4B7E-B821-E13C5D21F366}" presName="childText" presStyleLbl="bgAcc1" presStyleIdx="1" presStyleCnt="5" custScaleX="955171" custScaleY="93364" custLinFactNeighborX="-43411" custLinFactNeighborY="1274">
        <dgm:presLayoutVars>
          <dgm:bulletEnabled val="1"/>
        </dgm:presLayoutVars>
      </dgm:prSet>
      <dgm:spPr/>
    </dgm:pt>
    <dgm:pt modelId="{014552EB-8538-4938-8382-F598EAED0E7F}" type="pres">
      <dgm:prSet presAssocID="{4B02C590-4F7F-4BD0-B107-BDAA3B937A72}" presName="Name13" presStyleLbl="parChTrans1D2" presStyleIdx="2" presStyleCnt="5"/>
      <dgm:spPr/>
    </dgm:pt>
    <dgm:pt modelId="{3008086E-9712-485B-BE0F-698598670669}" type="pres">
      <dgm:prSet presAssocID="{C2F482FD-5941-476C-9E30-B481FF629B47}" presName="childText" presStyleLbl="bgAcc1" presStyleIdx="2" presStyleCnt="5" custScaleX="955171" custScaleY="93364" custLinFactNeighborX="-43411" custLinFactNeighborY="1274">
        <dgm:presLayoutVars>
          <dgm:bulletEnabled val="1"/>
        </dgm:presLayoutVars>
      </dgm:prSet>
      <dgm:spPr/>
    </dgm:pt>
    <dgm:pt modelId="{B56F00D0-7418-4A20-B761-EA73A45D89A0}" type="pres">
      <dgm:prSet presAssocID="{7F770863-671E-4978-8A39-0E1D428495A6}" presName="Name13" presStyleLbl="parChTrans1D2" presStyleIdx="3" presStyleCnt="5"/>
      <dgm:spPr/>
    </dgm:pt>
    <dgm:pt modelId="{E78557C9-CD84-4C52-9298-13E666FB9E86}" type="pres">
      <dgm:prSet presAssocID="{759FF0A7-EAE8-4BC1-949C-F8347F6555B9}" presName="childText" presStyleLbl="bgAcc1" presStyleIdx="3" presStyleCnt="5" custScaleX="955171" custScaleY="140995" custLinFactNeighborX="-43411" custLinFactNeighborY="1274">
        <dgm:presLayoutVars>
          <dgm:bulletEnabled val="1"/>
        </dgm:presLayoutVars>
      </dgm:prSet>
      <dgm:spPr/>
    </dgm:pt>
    <dgm:pt modelId="{D9A407AD-B173-495A-95F8-B62281A12BE1}" type="pres">
      <dgm:prSet presAssocID="{CAC8235C-CF91-40AA-B9A2-3388139018A6}" presName="Name13" presStyleLbl="parChTrans1D2" presStyleIdx="4" presStyleCnt="5"/>
      <dgm:spPr/>
    </dgm:pt>
    <dgm:pt modelId="{B7DFC095-1956-47A6-A47D-545BAF913CEC}" type="pres">
      <dgm:prSet presAssocID="{F19AD2D8-9288-4282-BBAF-9B33F9657BD9}" presName="childText" presStyleLbl="bgAcc1" presStyleIdx="4" presStyleCnt="5" custScaleX="955171" custScaleY="113809" custLinFactNeighborX="-43411" custLinFactNeighborY="1274">
        <dgm:presLayoutVars>
          <dgm:bulletEnabled val="1"/>
        </dgm:presLayoutVars>
      </dgm:prSet>
      <dgm:spPr/>
    </dgm:pt>
  </dgm:ptLst>
  <dgm:cxnLst>
    <dgm:cxn modelId="{7E1FBE0E-C481-42B9-8DFA-C68D7E8AAEA9}" type="presOf" srcId="{CAC8235C-CF91-40AA-B9A2-3388139018A6}" destId="{D9A407AD-B173-495A-95F8-B62281A12BE1}" srcOrd="0" destOrd="0" presId="urn:microsoft.com/office/officeart/2005/8/layout/hierarchy3"/>
    <dgm:cxn modelId="{CC5A6B5F-6A5D-4587-BE07-D3C35D07ECAE}" type="presOf" srcId="{4B02C590-4F7F-4BD0-B107-BDAA3B937A72}" destId="{014552EB-8538-4938-8382-F598EAED0E7F}" srcOrd="0" destOrd="0" presId="urn:microsoft.com/office/officeart/2005/8/layout/hierarchy3"/>
    <dgm:cxn modelId="{6BC24B41-87CA-49D6-AE66-BC9BED2BDF16}" srcId="{75ED1DF6-EA0B-494E-90E3-D879F39A0F74}" destId="{F19AD2D8-9288-4282-BBAF-9B33F9657BD9}" srcOrd="4" destOrd="0" parTransId="{CAC8235C-CF91-40AA-B9A2-3388139018A6}" sibTransId="{AE020C61-3A8C-435D-85E6-CF35B6F7F268}"/>
    <dgm:cxn modelId="{A9751B64-85DC-4F7B-8BBA-AC09FB344568}" type="presOf" srcId="{BA244A49-930C-4847-ABCA-DB1121B82BF5}" destId="{F7281EB6-2049-443F-BF94-7BC09F810C6E}" srcOrd="0" destOrd="0" presId="urn:microsoft.com/office/officeart/2005/8/layout/hierarchy3"/>
    <dgm:cxn modelId="{38EF2466-47F4-4D05-88FD-B7E50067ADAB}" type="presOf" srcId="{F19AD2D8-9288-4282-BBAF-9B33F9657BD9}" destId="{B7DFC095-1956-47A6-A47D-545BAF913CEC}" srcOrd="0" destOrd="0" presId="urn:microsoft.com/office/officeart/2005/8/layout/hierarchy3"/>
    <dgm:cxn modelId="{80FE0E69-A51D-4991-9431-7EDD18D60D38}" srcId="{75ED1DF6-EA0B-494E-90E3-D879F39A0F74}" destId="{759FF0A7-EAE8-4BC1-949C-F8347F6555B9}" srcOrd="3" destOrd="0" parTransId="{7F770863-671E-4978-8A39-0E1D428495A6}" sibTransId="{F873F0C8-9A3A-4299-BE85-B9F2DA896716}"/>
    <dgm:cxn modelId="{B58C5A4D-20E5-4786-B080-C90828B8D09B}" srcId="{75ED1DF6-EA0B-494E-90E3-D879F39A0F74}" destId="{3F982146-3B42-4B7E-B821-E13C5D21F366}" srcOrd="1" destOrd="0" parTransId="{BA244A49-930C-4847-ABCA-DB1121B82BF5}" sibTransId="{66577CC6-1A6B-4472-A74F-4F04DE704D31}"/>
    <dgm:cxn modelId="{674C7650-DC5D-4D19-B488-14719450295E}" type="presOf" srcId="{61B8647C-68C7-409D-B75B-5C459633252C}" destId="{C5436841-9E01-4DEE-B442-078A12902846}" srcOrd="0" destOrd="0" presId="urn:microsoft.com/office/officeart/2005/8/layout/hierarchy3"/>
    <dgm:cxn modelId="{B1E4B752-D281-44D8-B367-B3E29A28BCB1}" srcId="{B469D153-7AD8-4852-AEA2-7F7D724AC1B4}" destId="{75ED1DF6-EA0B-494E-90E3-D879F39A0F74}" srcOrd="0" destOrd="0" parTransId="{4B859208-E6E3-46D8-A27B-16154870D291}" sibTransId="{44E016ED-6714-4F63-964D-5201F8CF284E}"/>
    <dgm:cxn modelId="{18BEAF75-223A-44D6-91AB-C82A1F80898D}" type="presOf" srcId="{B69B7FA3-E559-45A0-9FD9-CF94E3798FAD}" destId="{4E34A500-F9FA-46A0-B1D1-B592EFFDB9F3}" srcOrd="0" destOrd="0" presId="urn:microsoft.com/office/officeart/2005/8/layout/hierarchy3"/>
    <dgm:cxn modelId="{77F55F85-772F-40EC-A18D-2CADF8B47180}" type="presOf" srcId="{75ED1DF6-EA0B-494E-90E3-D879F39A0F74}" destId="{95CA988F-7190-4477-8E4C-1CED06D114A3}" srcOrd="1" destOrd="0" presId="urn:microsoft.com/office/officeart/2005/8/layout/hierarchy3"/>
    <dgm:cxn modelId="{C593B6B1-4CBE-4CD4-A304-F0DC4491D44F}" srcId="{75ED1DF6-EA0B-494E-90E3-D879F39A0F74}" destId="{C2F482FD-5941-476C-9E30-B481FF629B47}" srcOrd="2" destOrd="0" parTransId="{4B02C590-4F7F-4BD0-B107-BDAA3B937A72}" sibTransId="{462E4BCE-F9DF-4216-A09E-501390DBC909}"/>
    <dgm:cxn modelId="{713C2CBF-2FE6-4A36-BA7F-237220FBEBC6}" type="presOf" srcId="{B469D153-7AD8-4852-AEA2-7F7D724AC1B4}" destId="{565E88C1-607D-4553-BA22-6F398C712772}" srcOrd="0" destOrd="0" presId="urn:microsoft.com/office/officeart/2005/8/layout/hierarchy3"/>
    <dgm:cxn modelId="{69FD70C3-6420-4041-AD72-AC8481D440E0}" type="presOf" srcId="{7F770863-671E-4978-8A39-0E1D428495A6}" destId="{B56F00D0-7418-4A20-B761-EA73A45D89A0}" srcOrd="0" destOrd="0" presId="urn:microsoft.com/office/officeart/2005/8/layout/hierarchy3"/>
    <dgm:cxn modelId="{056468C5-71ED-48EB-8283-774FCCF94D25}" type="presOf" srcId="{3F982146-3B42-4B7E-B821-E13C5D21F366}" destId="{CE9C0857-2AC9-4DEB-8EB6-56B940489D99}" srcOrd="0" destOrd="0" presId="urn:microsoft.com/office/officeart/2005/8/layout/hierarchy3"/>
    <dgm:cxn modelId="{819D31C7-36A5-4778-BBFB-C0AB4135E68C}" type="presOf" srcId="{759FF0A7-EAE8-4BC1-949C-F8347F6555B9}" destId="{E78557C9-CD84-4C52-9298-13E666FB9E86}" srcOrd="0" destOrd="0" presId="urn:microsoft.com/office/officeart/2005/8/layout/hierarchy3"/>
    <dgm:cxn modelId="{11A784E3-B280-4E31-8BD4-F96B10C7302E}" srcId="{75ED1DF6-EA0B-494E-90E3-D879F39A0F74}" destId="{61B8647C-68C7-409D-B75B-5C459633252C}" srcOrd="0" destOrd="0" parTransId="{B69B7FA3-E559-45A0-9FD9-CF94E3798FAD}" sibTransId="{916CC796-0BAE-4FF2-AF8A-07B615EC1369}"/>
    <dgm:cxn modelId="{E7B70AED-47F6-4F83-A82A-5727D4E71733}" type="presOf" srcId="{C2F482FD-5941-476C-9E30-B481FF629B47}" destId="{3008086E-9712-485B-BE0F-698598670669}" srcOrd="0" destOrd="0" presId="urn:microsoft.com/office/officeart/2005/8/layout/hierarchy3"/>
    <dgm:cxn modelId="{7371DFFD-44A0-4DA5-A43E-7F823B3C9159}" type="presOf" srcId="{75ED1DF6-EA0B-494E-90E3-D879F39A0F74}" destId="{90FB94FB-9AF2-4321-B872-02137812F1CC}" srcOrd="0" destOrd="0" presId="urn:microsoft.com/office/officeart/2005/8/layout/hierarchy3"/>
    <dgm:cxn modelId="{C307DD2E-E2E2-49A6-BD64-FCC9EDEE8CC2}" type="presParOf" srcId="{565E88C1-607D-4553-BA22-6F398C712772}" destId="{25DB8D3E-0D61-4E4F-A3B4-3C09B083B5C9}" srcOrd="0" destOrd="0" presId="urn:microsoft.com/office/officeart/2005/8/layout/hierarchy3"/>
    <dgm:cxn modelId="{FDD3D31A-0141-4794-A925-92432C4DEBDF}" type="presParOf" srcId="{25DB8D3E-0D61-4E4F-A3B4-3C09B083B5C9}" destId="{2125CFA3-0148-448D-A3BD-84C2C47AF1F0}" srcOrd="0" destOrd="0" presId="urn:microsoft.com/office/officeart/2005/8/layout/hierarchy3"/>
    <dgm:cxn modelId="{B4AC11DE-CC2A-4740-8355-9F30CA1EC685}" type="presParOf" srcId="{2125CFA3-0148-448D-A3BD-84C2C47AF1F0}" destId="{90FB94FB-9AF2-4321-B872-02137812F1CC}" srcOrd="0" destOrd="0" presId="urn:microsoft.com/office/officeart/2005/8/layout/hierarchy3"/>
    <dgm:cxn modelId="{8FDCEA21-C833-45E4-8B98-CF25E3BB95CF}" type="presParOf" srcId="{2125CFA3-0148-448D-A3BD-84C2C47AF1F0}" destId="{95CA988F-7190-4477-8E4C-1CED06D114A3}" srcOrd="1" destOrd="0" presId="urn:microsoft.com/office/officeart/2005/8/layout/hierarchy3"/>
    <dgm:cxn modelId="{CA6D1307-C83B-424C-BA19-8D9B4E8EB515}" type="presParOf" srcId="{25DB8D3E-0D61-4E4F-A3B4-3C09B083B5C9}" destId="{41BF6AC0-1E5E-4147-9289-598E8EB281A4}" srcOrd="1" destOrd="0" presId="urn:microsoft.com/office/officeart/2005/8/layout/hierarchy3"/>
    <dgm:cxn modelId="{8905BDC6-568E-45BC-9A63-02511C99A4D9}" type="presParOf" srcId="{41BF6AC0-1E5E-4147-9289-598E8EB281A4}" destId="{4E34A500-F9FA-46A0-B1D1-B592EFFDB9F3}" srcOrd="0" destOrd="0" presId="urn:microsoft.com/office/officeart/2005/8/layout/hierarchy3"/>
    <dgm:cxn modelId="{C4A63FF6-4724-4880-8412-A0DBEB72E2BA}" type="presParOf" srcId="{41BF6AC0-1E5E-4147-9289-598E8EB281A4}" destId="{C5436841-9E01-4DEE-B442-078A12902846}" srcOrd="1" destOrd="0" presId="urn:microsoft.com/office/officeart/2005/8/layout/hierarchy3"/>
    <dgm:cxn modelId="{FB46E86E-BC81-4A36-8C0E-85A3D6E75F58}" type="presParOf" srcId="{41BF6AC0-1E5E-4147-9289-598E8EB281A4}" destId="{F7281EB6-2049-443F-BF94-7BC09F810C6E}" srcOrd="2" destOrd="0" presId="urn:microsoft.com/office/officeart/2005/8/layout/hierarchy3"/>
    <dgm:cxn modelId="{58ACE51B-F486-4861-8BF3-A84CB9BD34CE}" type="presParOf" srcId="{41BF6AC0-1E5E-4147-9289-598E8EB281A4}" destId="{CE9C0857-2AC9-4DEB-8EB6-56B940489D99}" srcOrd="3" destOrd="0" presId="urn:microsoft.com/office/officeart/2005/8/layout/hierarchy3"/>
    <dgm:cxn modelId="{B75B683A-E5F0-4983-BE25-09D9002264E0}" type="presParOf" srcId="{41BF6AC0-1E5E-4147-9289-598E8EB281A4}" destId="{014552EB-8538-4938-8382-F598EAED0E7F}" srcOrd="4" destOrd="0" presId="urn:microsoft.com/office/officeart/2005/8/layout/hierarchy3"/>
    <dgm:cxn modelId="{B533DE47-2EDF-463B-8E63-911483029769}" type="presParOf" srcId="{41BF6AC0-1E5E-4147-9289-598E8EB281A4}" destId="{3008086E-9712-485B-BE0F-698598670669}" srcOrd="5" destOrd="0" presId="urn:microsoft.com/office/officeart/2005/8/layout/hierarchy3"/>
    <dgm:cxn modelId="{14D2A2B4-B818-463A-9983-E045326D7B0B}" type="presParOf" srcId="{41BF6AC0-1E5E-4147-9289-598E8EB281A4}" destId="{B56F00D0-7418-4A20-B761-EA73A45D89A0}" srcOrd="6" destOrd="0" presId="urn:microsoft.com/office/officeart/2005/8/layout/hierarchy3"/>
    <dgm:cxn modelId="{6452EBA0-BDC8-409A-B086-AF84E6B27CE8}" type="presParOf" srcId="{41BF6AC0-1E5E-4147-9289-598E8EB281A4}" destId="{E78557C9-CD84-4C52-9298-13E666FB9E86}" srcOrd="7" destOrd="0" presId="urn:microsoft.com/office/officeart/2005/8/layout/hierarchy3"/>
    <dgm:cxn modelId="{C4C12F28-77A3-40D6-A5F2-5A543A1C4CED}" type="presParOf" srcId="{41BF6AC0-1E5E-4147-9289-598E8EB281A4}" destId="{D9A407AD-B173-495A-95F8-B62281A12BE1}" srcOrd="8" destOrd="0" presId="urn:microsoft.com/office/officeart/2005/8/layout/hierarchy3"/>
    <dgm:cxn modelId="{936B0303-0755-4052-8E15-27BF51FB5E58}" type="presParOf" srcId="{41BF6AC0-1E5E-4147-9289-598E8EB281A4}" destId="{B7DFC095-1956-47A6-A47D-545BAF913CEC}"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41DF9-EA06-45AC-87E6-421F433E74E7}">
      <dsp:nvSpPr>
        <dsp:cNvPr id="0" name=""/>
        <dsp:cNvSpPr/>
      </dsp:nvSpPr>
      <dsp:spPr>
        <a:xfrm>
          <a:off x="-4832574" y="-740626"/>
          <a:ext cx="5755826" cy="5755826"/>
        </a:xfrm>
        <a:prstGeom prst="blockArc">
          <a:avLst>
            <a:gd name="adj1" fmla="val 18900000"/>
            <a:gd name="adj2" fmla="val 2700000"/>
            <a:gd name="adj3" fmla="val 37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F0BDB-D324-46DC-8287-A0031BEAE86C}">
      <dsp:nvSpPr>
        <dsp:cNvPr id="0" name=""/>
        <dsp:cNvSpPr/>
      </dsp:nvSpPr>
      <dsp:spPr>
        <a:xfrm>
          <a:off x="403996" y="300320"/>
          <a:ext cx="10484891" cy="46800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Arial" panose="020B0604020202020204" pitchFamily="34" charset="0"/>
            </a:rPr>
            <a:t>la rémunération et les déclarations sociales obligatoires</a:t>
          </a:r>
          <a:endParaRPr lang="fr-FR" sz="1800" b="1" kern="1200" dirty="0"/>
        </a:p>
      </dsp:txBody>
      <dsp:txXfrm>
        <a:off x="403996" y="300320"/>
        <a:ext cx="10484891" cy="468001"/>
      </dsp:txXfrm>
    </dsp:sp>
    <dsp:sp modelId="{4C6D0666-C1C9-43E5-9F06-6651AE9B7C36}">
      <dsp:nvSpPr>
        <dsp:cNvPr id="0" name=""/>
        <dsp:cNvSpPr/>
      </dsp:nvSpPr>
      <dsp:spPr>
        <a:xfrm>
          <a:off x="69938" y="200263"/>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0AF034-2EA9-4DA4-8668-76BC2392A971}">
      <dsp:nvSpPr>
        <dsp:cNvPr id="0" name=""/>
        <dsp:cNvSpPr/>
      </dsp:nvSpPr>
      <dsp:spPr>
        <a:xfrm>
          <a:off x="786998" y="1101803"/>
          <a:ext cx="10101889" cy="46800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Arial" panose="020B0604020202020204" pitchFamily="34" charset="0"/>
            </a:rPr>
            <a:t>la tenue du registre unique du personnel</a:t>
          </a:r>
          <a:endParaRPr lang="fr-FR" sz="1800" b="1"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786998" y="1101803"/>
        <a:ext cx="10101889" cy="468001"/>
      </dsp:txXfrm>
    </dsp:sp>
    <dsp:sp modelId="{DE8EE42A-A80D-45E5-B92A-0926DC7A4398}">
      <dsp:nvSpPr>
        <dsp:cNvPr id="0" name=""/>
        <dsp:cNvSpPr/>
      </dsp:nvSpPr>
      <dsp:spPr>
        <a:xfrm>
          <a:off x="452940" y="1001746"/>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3EDCA-04E5-4480-A2F0-7412F8758B12}">
      <dsp:nvSpPr>
        <dsp:cNvPr id="0" name=""/>
        <dsp:cNvSpPr/>
      </dsp:nvSpPr>
      <dsp:spPr>
        <a:xfrm>
          <a:off x="904548" y="1831286"/>
          <a:ext cx="9984338" cy="611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Arial" panose="020B0604020202020204" pitchFamily="34" charset="0"/>
            </a:rPr>
            <a:t>la gestion administrative du personnel (</a:t>
          </a:r>
          <a:r>
            <a:rPr lang="fr-FR" sz="1800" b="1" i="1" kern="1200" dirty="0">
              <a:effectLst/>
              <a:latin typeface="Arial" panose="020B0604020202020204" pitchFamily="34" charset="0"/>
              <a:ea typeface="Times New Roman" panose="02020603050405020304" pitchFamily="18" charset="0"/>
              <a:cs typeface="Arial" panose="020B0604020202020204" pitchFamily="34" charset="0"/>
            </a:rPr>
            <a:t>exemple : permis de conduire détenu ; coordonnées de personnes à prévenir en cas d’urgence, etc.)</a:t>
          </a:r>
          <a:endParaRPr lang="fr-FR" sz="1800" b="1"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904548" y="1831286"/>
        <a:ext cx="9984338" cy="611999"/>
      </dsp:txXfrm>
    </dsp:sp>
    <dsp:sp modelId="{76BB5A55-6843-40A1-AEA1-711DD5ED6B06}">
      <dsp:nvSpPr>
        <dsp:cNvPr id="0" name=""/>
        <dsp:cNvSpPr/>
      </dsp:nvSpPr>
      <dsp:spPr>
        <a:xfrm>
          <a:off x="570491" y="1803228"/>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CD5DF4-ED2D-4AFA-A653-41833A6A20AE}">
      <dsp:nvSpPr>
        <dsp:cNvPr id="0" name=""/>
        <dsp:cNvSpPr/>
      </dsp:nvSpPr>
      <dsp:spPr>
        <a:xfrm>
          <a:off x="786998" y="2632769"/>
          <a:ext cx="10101889" cy="611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Arial" panose="020B0604020202020204" pitchFamily="34" charset="0"/>
            </a:rPr>
            <a:t>l’organisation du travail </a:t>
          </a:r>
          <a:r>
            <a:rPr lang="fr-FR" sz="1800" b="1" i="1" kern="1200" dirty="0">
              <a:effectLst/>
              <a:latin typeface="Arial" panose="020B0604020202020204" pitchFamily="34" charset="0"/>
              <a:ea typeface="Times New Roman" panose="02020603050405020304" pitchFamily="18" charset="0"/>
              <a:cs typeface="Arial" panose="020B0604020202020204" pitchFamily="34" charset="0"/>
            </a:rPr>
            <a:t>(exemple : photographie facultative de l’employé pour les annuaires internes et organigrammes)</a:t>
          </a:r>
          <a:endParaRPr lang="fr-FR" sz="1800" b="1"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786998" y="2632769"/>
        <a:ext cx="10101889" cy="611999"/>
      </dsp:txXfrm>
    </dsp:sp>
    <dsp:sp modelId="{0B0F8C43-6ED2-4592-884D-55800455D017}">
      <dsp:nvSpPr>
        <dsp:cNvPr id="0" name=""/>
        <dsp:cNvSpPr/>
      </dsp:nvSpPr>
      <dsp:spPr>
        <a:xfrm>
          <a:off x="452940" y="2604711"/>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A306F1-80BF-4FF7-9930-62453B29AA87}">
      <dsp:nvSpPr>
        <dsp:cNvPr id="0" name=""/>
        <dsp:cNvSpPr/>
      </dsp:nvSpPr>
      <dsp:spPr>
        <a:xfrm>
          <a:off x="403996" y="3434251"/>
          <a:ext cx="10484891" cy="61199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254"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Arial" panose="020B0604020202020204" pitchFamily="34" charset="0"/>
            </a:rPr>
            <a:t>l’action sociale prise en charge par l’employeur </a:t>
          </a:r>
          <a:r>
            <a:rPr lang="fr-FR" sz="1800" b="1" i="1" kern="1200" dirty="0">
              <a:effectLst/>
              <a:latin typeface="Arial" panose="020B0604020202020204" pitchFamily="34" charset="0"/>
              <a:ea typeface="Times New Roman" panose="02020603050405020304" pitchFamily="18" charset="0"/>
              <a:cs typeface="Arial" panose="020B0604020202020204" pitchFamily="34" charset="0"/>
            </a:rPr>
            <a:t>(exemple : informations concernant les ayants-droit de l’employé, etc.)</a:t>
          </a:r>
          <a:endParaRPr lang="fr-FR" sz="1800" b="1"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403996" y="3434251"/>
        <a:ext cx="10484891" cy="611999"/>
      </dsp:txXfrm>
    </dsp:sp>
    <dsp:sp modelId="{8898C35D-E098-42C4-A99F-E96989C48513}">
      <dsp:nvSpPr>
        <dsp:cNvPr id="0" name=""/>
        <dsp:cNvSpPr/>
      </dsp:nvSpPr>
      <dsp:spPr>
        <a:xfrm>
          <a:off x="69938" y="3406193"/>
          <a:ext cx="668115" cy="66811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B94FB-9AF2-4321-B872-02137812F1CC}">
      <dsp:nvSpPr>
        <dsp:cNvPr id="0" name=""/>
        <dsp:cNvSpPr/>
      </dsp:nvSpPr>
      <dsp:spPr>
        <a:xfrm>
          <a:off x="5831" y="5426"/>
          <a:ext cx="9789636" cy="6058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La </a:t>
          </a:r>
          <a:r>
            <a:rPr lang="fr-FR" sz="1800" b="1" kern="1200" spc="-3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dématérialisation</a:t>
          </a:r>
          <a:r>
            <a:rPr lang="fr-FR" sz="1800" b="1" kern="1200" spc="-3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permet à l'entreprise de gagner du temps et de réduire les impressions et les coûts d'archivage, mais</a:t>
          </a:r>
          <a:r>
            <a:rPr lang="fr-FR"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elle entraîne également des obligations pour l’employeur : </a:t>
          </a:r>
          <a:endParaRPr lang="fr-FR" sz="1800" b="1" kern="1200" dirty="0">
            <a:solidFill>
              <a:schemeClr val="bg1"/>
            </a:solidFill>
          </a:endParaRPr>
        </a:p>
      </dsp:txBody>
      <dsp:txXfrm>
        <a:off x="23574" y="23169"/>
        <a:ext cx="9754150" cy="570318"/>
      </dsp:txXfrm>
    </dsp:sp>
    <dsp:sp modelId="{4E34A500-F9FA-46A0-B1D1-B592EFFDB9F3}">
      <dsp:nvSpPr>
        <dsp:cNvPr id="0" name=""/>
        <dsp:cNvSpPr/>
      </dsp:nvSpPr>
      <dsp:spPr>
        <a:xfrm>
          <a:off x="984795" y="611230"/>
          <a:ext cx="558186" cy="441970"/>
        </a:xfrm>
        <a:custGeom>
          <a:avLst/>
          <a:gdLst/>
          <a:ahLst/>
          <a:cxnLst/>
          <a:rect l="0" t="0" r="0" b="0"/>
          <a:pathLst>
            <a:path>
              <a:moveTo>
                <a:pt x="0" y="0"/>
              </a:moveTo>
              <a:lnTo>
                <a:pt x="0" y="441970"/>
              </a:lnTo>
              <a:lnTo>
                <a:pt x="558186" y="4419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36841-9E01-4DEE-B442-078A12902846}">
      <dsp:nvSpPr>
        <dsp:cNvPr id="0" name=""/>
        <dsp:cNvSpPr/>
      </dsp:nvSpPr>
      <dsp:spPr>
        <a:xfrm>
          <a:off x="1542981" y="770399"/>
          <a:ext cx="9258343" cy="56560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kern="1200" dirty="0">
              <a:effectLst/>
              <a:latin typeface="Arial" panose="020B0604020202020204" pitchFamily="34" charset="0"/>
              <a:ea typeface="Times New Roman" panose="02020603050405020304" pitchFamily="18" charset="0"/>
              <a:cs typeface="Arial" panose="020B0604020202020204" pitchFamily="34" charset="0"/>
            </a:rPr>
            <a:t>il doit enregistrer les bulletins de paie dématérialisés dans un coffre-fort numérique*. </a:t>
          </a:r>
          <a:endParaRPr lang="fr-FR" sz="18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59547" y="786965"/>
        <a:ext cx="9225211" cy="532470"/>
      </dsp:txXfrm>
    </dsp:sp>
    <dsp:sp modelId="{F7281EB6-2049-443F-BF94-7BC09F810C6E}">
      <dsp:nvSpPr>
        <dsp:cNvPr id="0" name=""/>
        <dsp:cNvSpPr/>
      </dsp:nvSpPr>
      <dsp:spPr>
        <a:xfrm>
          <a:off x="984795" y="611230"/>
          <a:ext cx="558186" cy="1159024"/>
        </a:xfrm>
        <a:custGeom>
          <a:avLst/>
          <a:gdLst/>
          <a:ahLst/>
          <a:cxnLst/>
          <a:rect l="0" t="0" r="0" b="0"/>
          <a:pathLst>
            <a:path>
              <a:moveTo>
                <a:pt x="0" y="0"/>
              </a:moveTo>
              <a:lnTo>
                <a:pt x="0" y="1159024"/>
              </a:lnTo>
              <a:lnTo>
                <a:pt x="558186" y="11590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C0857-2AC9-4DEB-8EB6-56B940489D99}">
      <dsp:nvSpPr>
        <dsp:cNvPr id="0" name=""/>
        <dsp:cNvSpPr/>
      </dsp:nvSpPr>
      <dsp:spPr>
        <a:xfrm>
          <a:off x="1542981" y="1487453"/>
          <a:ext cx="9258343" cy="56560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kern="1200" dirty="0">
              <a:effectLst/>
              <a:latin typeface="Arial" panose="020B0604020202020204" pitchFamily="34" charset="0"/>
              <a:ea typeface="Times New Roman" panose="02020603050405020304" pitchFamily="18" charset="0"/>
              <a:cs typeface="Arial" panose="020B0604020202020204" pitchFamily="34" charset="0"/>
            </a:rPr>
            <a:t>il doit garantir la disponibilité des bulletins de paie durant 50 ans ou jusqu’aux 75 ans du salarié. </a:t>
          </a:r>
          <a:endParaRPr lang="fr-FR" sz="18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59547" y="1504019"/>
        <a:ext cx="9225211" cy="532470"/>
      </dsp:txXfrm>
    </dsp:sp>
    <dsp:sp modelId="{014552EB-8538-4938-8382-F598EAED0E7F}">
      <dsp:nvSpPr>
        <dsp:cNvPr id="0" name=""/>
        <dsp:cNvSpPr/>
      </dsp:nvSpPr>
      <dsp:spPr>
        <a:xfrm>
          <a:off x="984795" y="611230"/>
          <a:ext cx="558186" cy="1876078"/>
        </a:xfrm>
        <a:custGeom>
          <a:avLst/>
          <a:gdLst/>
          <a:ahLst/>
          <a:cxnLst/>
          <a:rect l="0" t="0" r="0" b="0"/>
          <a:pathLst>
            <a:path>
              <a:moveTo>
                <a:pt x="0" y="0"/>
              </a:moveTo>
              <a:lnTo>
                <a:pt x="0" y="1876078"/>
              </a:lnTo>
              <a:lnTo>
                <a:pt x="558186" y="18760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8086E-9712-485B-BE0F-698598670669}">
      <dsp:nvSpPr>
        <dsp:cNvPr id="0" name=""/>
        <dsp:cNvSpPr/>
      </dsp:nvSpPr>
      <dsp:spPr>
        <a:xfrm>
          <a:off x="1542981" y="2204507"/>
          <a:ext cx="9258343" cy="56560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kern="1200" dirty="0">
              <a:effectLst/>
              <a:latin typeface="Arial" panose="020B0604020202020204" pitchFamily="34" charset="0"/>
              <a:ea typeface="Times New Roman" panose="02020603050405020304" pitchFamily="18" charset="0"/>
              <a:cs typeface="Arial" panose="020B0604020202020204" pitchFamily="34" charset="0"/>
            </a:rPr>
            <a:t>il doit conserver un double des bulletins de salaire (papier ou électronique) pendant au moins 5 ans. </a:t>
          </a:r>
          <a:endParaRPr lang="fr-FR" sz="18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59547" y="2221073"/>
        <a:ext cx="9225211" cy="532470"/>
      </dsp:txXfrm>
    </dsp:sp>
    <dsp:sp modelId="{B56F00D0-7418-4A20-B761-EA73A45D89A0}">
      <dsp:nvSpPr>
        <dsp:cNvPr id="0" name=""/>
        <dsp:cNvSpPr/>
      </dsp:nvSpPr>
      <dsp:spPr>
        <a:xfrm>
          <a:off x="984795" y="611230"/>
          <a:ext cx="558186" cy="2737407"/>
        </a:xfrm>
        <a:custGeom>
          <a:avLst/>
          <a:gdLst/>
          <a:ahLst/>
          <a:cxnLst/>
          <a:rect l="0" t="0" r="0" b="0"/>
          <a:pathLst>
            <a:path>
              <a:moveTo>
                <a:pt x="0" y="0"/>
              </a:moveTo>
              <a:lnTo>
                <a:pt x="0" y="2737407"/>
              </a:lnTo>
              <a:lnTo>
                <a:pt x="558186" y="273740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557C9-CD84-4C52-9298-13E666FB9E86}">
      <dsp:nvSpPr>
        <dsp:cNvPr id="0" name=""/>
        <dsp:cNvSpPr/>
      </dsp:nvSpPr>
      <dsp:spPr>
        <a:xfrm>
          <a:off x="1542981" y="2921561"/>
          <a:ext cx="9258343" cy="8541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kern="1200" spc="-30">
              <a:effectLst/>
              <a:latin typeface="Arial" panose="020B0604020202020204" pitchFamily="34" charset="0"/>
              <a:ea typeface="Times New Roman" panose="02020603050405020304" pitchFamily="18" charset="0"/>
              <a:cs typeface="Times New Roman" panose="02020603050405020304" pitchFamily="18" charset="0"/>
            </a:rPr>
            <a:t>chaque bulletin est certifié par un c</a:t>
          </a:r>
          <a:r>
            <a:rPr lang="fr-FR" sz="1800" kern="1200" spc="-35">
              <a:effectLst/>
              <a:latin typeface="Arial" panose="020B0604020202020204" pitchFamily="34" charset="0"/>
              <a:ea typeface="Times New Roman" panose="02020603050405020304" pitchFamily="18" charset="0"/>
              <a:cs typeface="Times New Roman" panose="02020603050405020304" pitchFamily="18" charset="0"/>
            </a:rPr>
            <a:t>achet électronique pour empêcher toute violation de l'intégrité du bulletin original. </a:t>
          </a:r>
          <a:endParaRPr lang="fr-FR" sz="18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67998" y="2946578"/>
        <a:ext cx="9208309" cy="804119"/>
      </dsp:txXfrm>
    </dsp:sp>
    <dsp:sp modelId="{D9A407AD-B173-495A-95F8-B62281A12BE1}">
      <dsp:nvSpPr>
        <dsp:cNvPr id="0" name=""/>
        <dsp:cNvSpPr/>
      </dsp:nvSpPr>
      <dsp:spPr>
        <a:xfrm>
          <a:off x="984795" y="611230"/>
          <a:ext cx="558186" cy="3658373"/>
        </a:xfrm>
        <a:custGeom>
          <a:avLst/>
          <a:gdLst/>
          <a:ahLst/>
          <a:cxnLst/>
          <a:rect l="0" t="0" r="0" b="0"/>
          <a:pathLst>
            <a:path>
              <a:moveTo>
                <a:pt x="0" y="0"/>
              </a:moveTo>
              <a:lnTo>
                <a:pt x="0" y="3658373"/>
              </a:lnTo>
              <a:lnTo>
                <a:pt x="558186" y="36583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FC095-1956-47A6-A47D-545BAF913CEC}">
      <dsp:nvSpPr>
        <dsp:cNvPr id="0" name=""/>
        <dsp:cNvSpPr/>
      </dsp:nvSpPr>
      <dsp:spPr>
        <a:xfrm>
          <a:off x="1542981" y="3924874"/>
          <a:ext cx="9258343" cy="68945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kern="1200" dirty="0">
              <a:effectLst/>
              <a:latin typeface="Arial" panose="020B0604020202020204" pitchFamily="34" charset="0"/>
              <a:ea typeface="Times New Roman" panose="02020603050405020304" pitchFamily="18" charset="0"/>
              <a:cs typeface="Arial" panose="020B0604020202020204" pitchFamily="34" charset="0"/>
            </a:rPr>
            <a:t>dans le cas où l’employeur cesse son activité, le salarié doit être informé de la mise à disposition de ses bulletins de salaire au moins 3 mois avant la fermeture de l’entreprise afin de pouvoir les récupérer.</a:t>
          </a:r>
          <a:endParaRPr lang="fr-FR" sz="1800" kern="1200" dirty="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1563175" y="3945068"/>
        <a:ext cx="9217955" cy="64907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28601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28/02/2023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04178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98506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85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59310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2388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25067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0721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3774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1545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27903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28/02/2023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3458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28/02/2023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88881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44256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90100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28/02/2023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4886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28/02/2023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2399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28/02/2023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33641556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les éléments de la paie et des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4560864"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4.1 Les données personnelles</a:t>
            </a:r>
          </a:p>
        </p:txBody>
      </p:sp>
      <p:sp>
        <p:nvSpPr>
          <p:cNvPr id="6" name="ZoneTexte 5">
            <a:extLst>
              <a:ext uri="{FF2B5EF4-FFF2-40B4-BE49-F238E27FC236}">
                <a16:creationId xmlns:a16="http://schemas.microsoft.com/office/drawing/2014/main" id="{1DEFF907-A679-4879-A0DB-11F75C439E12}"/>
              </a:ext>
            </a:extLst>
          </p:cNvPr>
          <p:cNvSpPr txBox="1"/>
          <p:nvPr/>
        </p:nvSpPr>
        <p:spPr>
          <a:xfrm>
            <a:off x="304800" y="1690074"/>
            <a:ext cx="11328400" cy="400110"/>
          </a:xfrm>
          <a:prstGeom prst="rect">
            <a:avLst/>
          </a:prstGeom>
          <a:noFill/>
        </p:spPr>
        <p:txBody>
          <a:bodyPr wrap="square">
            <a:spAutoFit/>
          </a:bodyPr>
          <a:lstStyle/>
          <a:p>
            <a:pPr algn="just"/>
            <a:r>
              <a:rPr lang="fr-FR" sz="2000" dirty="0">
                <a:effectLst/>
                <a:latin typeface="Arial" panose="020B0604020202020204" pitchFamily="34" charset="0"/>
                <a:ea typeface="Times New Roman" panose="02020603050405020304" pitchFamily="18" charset="0"/>
                <a:cs typeface="Arial" panose="020B0604020202020204" pitchFamily="34" charset="0"/>
              </a:rPr>
              <a:t>De nombreuses données personnelles sont nécessaires pour la gestion des carrières et de la paie.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Diagramme 6">
            <a:extLst>
              <a:ext uri="{FF2B5EF4-FFF2-40B4-BE49-F238E27FC236}">
                <a16:creationId xmlns:a16="http://schemas.microsoft.com/office/drawing/2014/main" id="{E90B3E8B-1903-4FE3-A386-D3909AFA67C7}"/>
              </a:ext>
            </a:extLst>
          </p:cNvPr>
          <p:cNvGraphicFramePr/>
          <p:nvPr>
            <p:extLst>
              <p:ext uri="{D42A27DB-BD31-4B8C-83A1-F6EECF244321}">
                <p14:modId xmlns:p14="http://schemas.microsoft.com/office/powerpoint/2010/main" val="1467423830"/>
              </p:ext>
            </p:extLst>
          </p:nvPr>
        </p:nvGraphicFramePr>
        <p:xfrm>
          <a:off x="609600" y="2232060"/>
          <a:ext cx="10947400" cy="4274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566381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les éléments de la paie et des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4560864"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4.1 Les données personnelles</a:t>
            </a:r>
          </a:p>
        </p:txBody>
      </p:sp>
      <p:sp>
        <p:nvSpPr>
          <p:cNvPr id="7" name="ZoneTexte 6">
            <a:extLst>
              <a:ext uri="{FF2B5EF4-FFF2-40B4-BE49-F238E27FC236}">
                <a16:creationId xmlns:a16="http://schemas.microsoft.com/office/drawing/2014/main" id="{79790A28-20E9-4650-8DBF-1A6B0350D659}"/>
              </a:ext>
            </a:extLst>
          </p:cNvPr>
          <p:cNvSpPr txBox="1"/>
          <p:nvPr/>
        </p:nvSpPr>
        <p:spPr>
          <a:xfrm>
            <a:off x="647700" y="1970426"/>
            <a:ext cx="10896600" cy="3801041"/>
          </a:xfrm>
          <a:prstGeom prst="rect">
            <a:avLst/>
          </a:prstGeom>
          <a:noFill/>
        </p:spPr>
        <p:txBody>
          <a:bodyPr wrap="square">
            <a:spAutoFit/>
          </a:bodyPr>
          <a:lstStyle/>
          <a:p>
            <a:pPr algn="ctr">
              <a:spcBef>
                <a:spcPts val="1800"/>
              </a:spcBef>
              <a:spcAft>
                <a:spcPts val="1800"/>
              </a:spcAft>
            </a:pP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L’entreprise ne doit enregistrer que les informations utiles à l’accomplissement des missions du salarié</a:t>
            </a:r>
            <a:r>
              <a:rPr lang="fr-FR" sz="2200" b="1" dirty="0">
                <a:effectLst/>
                <a:latin typeface="Arial" panose="020B0604020202020204" pitchFamily="34" charset="0"/>
                <a:ea typeface="Times New Roman" panose="02020603050405020304" pitchFamily="18" charset="0"/>
                <a:cs typeface="Arial" panose="020B0604020202020204" pitchFamily="34" charset="0"/>
              </a:rPr>
              <a:t>. </a:t>
            </a:r>
          </a:p>
          <a:p>
            <a:pPr marL="342900" indent="-342900" algn="just">
              <a:spcBef>
                <a:spcPts val="1200"/>
              </a:spcBef>
              <a:spcAft>
                <a:spcPts val="1200"/>
              </a:spcAft>
              <a:buFont typeface="Wingdings" panose="05000000000000000000" pitchFamily="2" charset="2"/>
              <a:buChar char="v"/>
            </a:pPr>
            <a:r>
              <a:rPr lang="fr-FR" sz="2200" dirty="0">
                <a:effectLst/>
                <a:latin typeface="Arial" panose="020B0604020202020204" pitchFamily="34" charset="0"/>
                <a:ea typeface="Times New Roman" panose="02020603050405020304" pitchFamily="18" charset="0"/>
                <a:cs typeface="Arial" panose="020B0604020202020204" pitchFamily="34" charset="0"/>
              </a:rPr>
              <a:t>Il est</a:t>
            </a:r>
            <a:r>
              <a:rPr lang="fr-FR" sz="2200" b="1" dirty="0">
                <a:effectLst/>
                <a:latin typeface="Arial" panose="020B0604020202020204" pitchFamily="34" charset="0"/>
                <a:ea typeface="Times New Roman" panose="02020603050405020304" pitchFamily="18" charset="0"/>
                <a:cs typeface="Arial" panose="020B0604020202020204" pitchFamily="34" charset="0"/>
              </a:rPr>
              <a:t> interdit de stocker des données concernant l’activité syndicale, les opinions politiques, la religion, l’origine ethnique, la santé</a:t>
            </a:r>
            <a:r>
              <a:rPr lang="fr-FR" sz="2200" dirty="0">
                <a:effectLst/>
                <a:latin typeface="Arial" panose="020B0604020202020204" pitchFamily="34" charset="0"/>
                <a:ea typeface="Times New Roman" panose="02020603050405020304" pitchFamily="18" charset="0"/>
                <a:cs typeface="Arial" panose="020B0604020202020204" pitchFamily="34" charset="0"/>
              </a:rPr>
              <a:t>.</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spcBef>
                <a:spcPts val="1200"/>
              </a:spcBef>
              <a:spcAft>
                <a:spcPts val="1200"/>
              </a:spcAft>
              <a:buFont typeface="Wingdings" panose="05000000000000000000" pitchFamily="2" charset="2"/>
              <a:buChar char="v"/>
            </a:pPr>
            <a:r>
              <a:rPr lang="fr-FR" sz="2200" dirty="0">
                <a:effectLst/>
                <a:latin typeface="Arial" panose="020B0604020202020204" pitchFamily="34" charset="0"/>
                <a:ea typeface="Times New Roman" panose="02020603050405020304" pitchFamily="18" charset="0"/>
                <a:cs typeface="Arial" panose="020B0604020202020204" pitchFamily="34" charset="0"/>
              </a:rPr>
              <a:t>L’entreprise </a:t>
            </a:r>
            <a:r>
              <a:rPr lang="fr-FR" sz="2200" b="1" dirty="0">
                <a:effectLst/>
                <a:latin typeface="Arial" panose="020B0604020202020204" pitchFamily="34" charset="0"/>
                <a:ea typeface="Times New Roman" panose="02020603050405020304" pitchFamily="18" charset="0"/>
                <a:cs typeface="Arial" panose="020B0604020202020204" pitchFamily="34" charset="0"/>
              </a:rPr>
              <a:t>doit garantir la confidentialité et la sécurité des informations à risque </a:t>
            </a:r>
            <a:r>
              <a:rPr lang="fr-FR" sz="2200" b="1" i="1" dirty="0">
                <a:effectLst/>
                <a:latin typeface="Arial" panose="020B0604020202020204" pitchFamily="34" charset="0"/>
                <a:ea typeface="Times New Roman" panose="02020603050405020304" pitchFamily="18" charset="0"/>
                <a:cs typeface="Arial" panose="020B0604020202020204" pitchFamily="34" charset="0"/>
              </a:rPr>
              <a:t>(exemple : </a:t>
            </a:r>
            <a:r>
              <a:rPr lang="fr-FR" sz="2200" i="1" dirty="0">
                <a:effectLst/>
                <a:latin typeface="Arial" panose="020B0604020202020204" pitchFamily="34" charset="0"/>
                <a:ea typeface="Times New Roman" panose="02020603050405020304" pitchFamily="18" charset="0"/>
                <a:cs typeface="Arial" panose="020B0604020202020204" pitchFamily="34" charset="0"/>
              </a:rPr>
              <a:t>coordonnées bancaires, numéro de sécurité sociale, etc.). </a:t>
            </a:r>
          </a:p>
          <a:p>
            <a:pPr marL="342900" indent="-342900" algn="just">
              <a:spcBef>
                <a:spcPts val="1200"/>
              </a:spcBef>
              <a:spcAft>
                <a:spcPts val="1200"/>
              </a:spcAft>
              <a:buFont typeface="Wingdings" panose="05000000000000000000" pitchFamily="2" charset="2"/>
              <a:buChar char="v"/>
            </a:pPr>
            <a:r>
              <a:rPr lang="fr-FR" sz="2200" dirty="0">
                <a:effectLst/>
                <a:latin typeface="Arial" panose="020B0604020202020204" pitchFamily="34" charset="0"/>
                <a:ea typeface="Times New Roman" panose="02020603050405020304" pitchFamily="18" charset="0"/>
                <a:cs typeface="Arial" panose="020B0604020202020204" pitchFamily="34" charset="0"/>
              </a:rPr>
              <a:t>S</a:t>
            </a:r>
            <a:r>
              <a:rPr lang="fr-FR" sz="2200" b="1" dirty="0">
                <a:effectLst/>
                <a:latin typeface="Arial" panose="020B0604020202020204" pitchFamily="34" charset="0"/>
                <a:ea typeface="Times New Roman" panose="02020603050405020304" pitchFamily="18" charset="0"/>
                <a:cs typeface="Arial" panose="020B0604020202020204" pitchFamily="34" charset="0"/>
              </a:rPr>
              <a:t>eules les personnes habilitées peuvent en prendre connaissance </a:t>
            </a:r>
            <a:r>
              <a:rPr lang="fr-FR" sz="2200" dirty="0">
                <a:effectLst/>
                <a:latin typeface="Arial" panose="020B0604020202020204" pitchFamily="34" charset="0"/>
                <a:ea typeface="Times New Roman" panose="02020603050405020304" pitchFamily="18" charset="0"/>
                <a:cs typeface="Arial" panose="020B0604020202020204" pitchFamily="34" charset="0"/>
              </a:rPr>
              <a:t>et les opérations qu’elles effectuent doivent être enregistrées (qui fait quoi et quand).</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74816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les éléments de la paie et des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4560864"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4.1 Les données personnelles</a:t>
            </a:r>
          </a:p>
        </p:txBody>
      </p:sp>
      <p:sp>
        <p:nvSpPr>
          <p:cNvPr id="7" name="ZoneTexte 6">
            <a:extLst>
              <a:ext uri="{FF2B5EF4-FFF2-40B4-BE49-F238E27FC236}">
                <a16:creationId xmlns:a16="http://schemas.microsoft.com/office/drawing/2014/main" id="{79790A28-20E9-4650-8DBF-1A6B0350D659}"/>
              </a:ext>
            </a:extLst>
          </p:cNvPr>
          <p:cNvSpPr txBox="1"/>
          <p:nvPr/>
        </p:nvSpPr>
        <p:spPr>
          <a:xfrm>
            <a:off x="825999" y="2022609"/>
            <a:ext cx="10540001" cy="3424784"/>
          </a:xfrm>
          <a:prstGeom prst="rect">
            <a:avLst/>
          </a:prstGeom>
          <a:noFill/>
        </p:spPr>
        <p:txBody>
          <a:bodyPr wrap="square">
            <a:spAutoFit/>
          </a:bodyPr>
          <a:lstStyle/>
          <a:p>
            <a:pPr algn="ctr">
              <a:lnSpc>
                <a:spcPct val="150000"/>
              </a:lnSpc>
              <a:spcBef>
                <a:spcPts val="600"/>
              </a:spcBef>
            </a:pPr>
            <a:r>
              <a:rPr lang="fr-FR" sz="2400" dirty="0">
                <a:effectLst/>
                <a:latin typeface="Arial" panose="020B0604020202020204" pitchFamily="34" charset="0"/>
                <a:ea typeface="Times New Roman" panose="02020603050405020304" pitchFamily="18" charset="0"/>
                <a:cs typeface="Arial" panose="020B0604020202020204" pitchFamily="34" charset="0"/>
              </a:rPr>
              <a:t>Les salariés peuvent demander une copie de toutes les données enregistrées les concernant : </a:t>
            </a:r>
          </a:p>
          <a:p>
            <a:pPr algn="ctr">
              <a:lnSpc>
                <a:spcPct val="150000"/>
              </a:lnSpc>
              <a:spcBef>
                <a:spcPts val="600"/>
              </a:spcBef>
            </a:pPr>
            <a:r>
              <a:rPr lang="fr-FR" sz="2400" dirty="0">
                <a:effectLst/>
                <a:latin typeface="Arial" panose="020B0604020202020204" pitchFamily="34" charset="0"/>
                <a:ea typeface="Times New Roman" panose="02020603050405020304" pitchFamily="18" charset="0"/>
                <a:cs typeface="Arial" panose="020B0604020202020204" pitchFamily="34" charset="0"/>
              </a:rPr>
              <a:t>copie d’un bulletin de paie, état d’un compte épargne-temps, mais aussi les enregistrements téléphoniques, relevés des badgeuses, ou encore des messages envoyés via le mél professionnel – y compris lorsqu’un employé n’est plus en poste ou est en litige avec l’entreprise.</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61430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les éléments de la paie et des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3910045"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4.2 Les bulletin de salaire</a:t>
            </a:r>
          </a:p>
        </p:txBody>
      </p:sp>
      <p:sp>
        <p:nvSpPr>
          <p:cNvPr id="6" name="ZoneTexte 5">
            <a:extLst>
              <a:ext uri="{FF2B5EF4-FFF2-40B4-BE49-F238E27FC236}">
                <a16:creationId xmlns:a16="http://schemas.microsoft.com/office/drawing/2014/main" id="{2BBDE69D-ED12-4E54-8588-9A938BCDB2B8}"/>
              </a:ext>
            </a:extLst>
          </p:cNvPr>
          <p:cNvSpPr txBox="1"/>
          <p:nvPr/>
        </p:nvSpPr>
        <p:spPr>
          <a:xfrm>
            <a:off x="652827" y="2068689"/>
            <a:ext cx="10642600" cy="4093428"/>
          </a:xfrm>
          <a:prstGeom prst="rect">
            <a:avLst/>
          </a:prstGeom>
          <a:noFill/>
        </p:spPr>
        <p:txBody>
          <a:bodyPr wrap="square">
            <a:spAutoFit/>
          </a:bodyPr>
          <a:lstStyle/>
          <a:p>
            <a:pPr algn="ctr">
              <a:spcBef>
                <a:spcPts val="1200"/>
              </a:spcBef>
              <a:spcAft>
                <a:spcPts val="1200"/>
              </a:spcAft>
            </a:pPr>
            <a:r>
              <a:rPr lang="fr-FR" sz="2200" b="1" spc="-30" dirty="0">
                <a:effectLst/>
                <a:latin typeface="Arial" panose="020B0604020202020204" pitchFamily="34" charset="0"/>
                <a:ea typeface="Times New Roman" panose="02020603050405020304" pitchFamily="18" charset="0"/>
                <a:cs typeface="Times New Roman" panose="02020603050405020304" pitchFamily="18" charset="0"/>
              </a:rPr>
              <a:t>Le bulletin de paie papier doit être imprimé et adressé à chaque salarié dans une enveloppe fermée. </a:t>
            </a:r>
          </a:p>
          <a:p>
            <a:pPr marL="342900" indent="-342900" algn="just">
              <a:spcBef>
                <a:spcPts val="1200"/>
              </a:spcBef>
              <a:spcAft>
                <a:spcPts val="1200"/>
              </a:spcAft>
              <a:buFont typeface="Wingdings" panose="05000000000000000000" pitchFamily="2" charset="2"/>
              <a:buChar char="q"/>
            </a:pPr>
            <a:r>
              <a:rPr lang="fr-FR" sz="2200" spc="-30" dirty="0">
                <a:effectLst/>
                <a:latin typeface="Arial" panose="020B0604020202020204" pitchFamily="34" charset="0"/>
                <a:ea typeface="Times New Roman" panose="02020603050405020304" pitchFamily="18" charset="0"/>
                <a:cs typeface="Times New Roman" panose="02020603050405020304" pitchFamily="18" charset="0"/>
              </a:rPr>
              <a:t>Le salarié </a:t>
            </a:r>
            <a:r>
              <a:rPr lang="fr-FR" sz="2200" b="1" spc="-30" dirty="0">
                <a:effectLst/>
                <a:latin typeface="Arial" panose="020B0604020202020204" pitchFamily="34" charset="0"/>
                <a:ea typeface="Times New Roman" panose="02020603050405020304" pitchFamily="18" charset="0"/>
                <a:cs typeface="Times New Roman" panose="02020603050405020304" pitchFamily="18" charset="0"/>
              </a:rPr>
              <a:t>doit impérativement les conserver, jusqu’à sa retraite</a:t>
            </a:r>
            <a:r>
              <a:rPr lang="fr-FR" sz="2200" spc="-30" dirty="0">
                <a:effectLst/>
                <a:latin typeface="Arial" panose="020B0604020202020204" pitchFamily="34" charset="0"/>
                <a:ea typeface="Times New Roman" panose="02020603050405020304" pitchFamily="18" charset="0"/>
                <a:cs typeface="Times New Roman" panose="02020603050405020304" pitchFamily="18" charset="0"/>
              </a:rPr>
              <a:t>, dans la mesure ou la caisse de retraite va reconstituer l’intégralité de sa carrière professionnelle pour calculer le montant de la pension de retraite qui sera due. Si des périodes de travail sont manquantes dans la reconstitution de carrière la caisse de retraite va réclamer les bulletins de salaire manquants. </a:t>
            </a:r>
          </a:p>
          <a:p>
            <a:pPr marL="342900" indent="-342900" algn="just">
              <a:spcBef>
                <a:spcPts val="1200"/>
              </a:spcBef>
              <a:spcAft>
                <a:spcPts val="1200"/>
              </a:spcAft>
              <a:buFont typeface="Wingdings" panose="05000000000000000000" pitchFamily="2" charset="2"/>
              <a:buChar char="q"/>
            </a:pPr>
            <a:r>
              <a:rPr lang="fr-FR" sz="2200" spc="-30" dirty="0">
                <a:effectLst/>
                <a:latin typeface="Arial" panose="020B0604020202020204" pitchFamily="34" charset="0"/>
                <a:ea typeface="Times New Roman" panose="02020603050405020304" pitchFamily="18" charset="0"/>
                <a:cs typeface="Times New Roman" panose="02020603050405020304" pitchFamily="18" charset="0"/>
              </a:rPr>
              <a:t>Si le salarié ne peut pas apporter la preuve que les périodes ont bien été travaillées, grâce aux bulletins le salaire, alors les mois manquants ne seront pas pris en compte dans le calcul de la pension de retraite.  </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635202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les éléments de la paie et des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3910045"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4.2 Les bulletin de salaire</a:t>
            </a:r>
          </a:p>
        </p:txBody>
      </p:sp>
      <p:sp>
        <p:nvSpPr>
          <p:cNvPr id="6" name="ZoneTexte 5">
            <a:extLst>
              <a:ext uri="{FF2B5EF4-FFF2-40B4-BE49-F238E27FC236}">
                <a16:creationId xmlns:a16="http://schemas.microsoft.com/office/drawing/2014/main" id="{FA824D30-BAB5-44A2-8E54-9537783A9722}"/>
              </a:ext>
            </a:extLst>
          </p:cNvPr>
          <p:cNvSpPr txBox="1"/>
          <p:nvPr/>
        </p:nvSpPr>
        <p:spPr>
          <a:xfrm>
            <a:off x="829733" y="2188633"/>
            <a:ext cx="10295467" cy="2616101"/>
          </a:xfrm>
          <a:prstGeom prst="rect">
            <a:avLst/>
          </a:prstGeom>
          <a:noFill/>
        </p:spPr>
        <p:txBody>
          <a:bodyPr wrap="square">
            <a:spAutoFit/>
          </a:bodyPr>
          <a:lstStyle/>
          <a:p>
            <a:pPr algn="just">
              <a:spcBef>
                <a:spcPts val="600"/>
              </a:spcBef>
              <a:spcAft>
                <a:spcPts val="600"/>
              </a:spcAft>
            </a:pPr>
            <a:r>
              <a:rPr lang="fr-FR" sz="2400" spc="-30" dirty="0">
                <a:effectLst/>
                <a:latin typeface="Arial" panose="020B0604020202020204" pitchFamily="34" charset="0"/>
                <a:ea typeface="Times New Roman" panose="02020603050405020304" pitchFamily="18" charset="0"/>
                <a:cs typeface="Times New Roman" panose="02020603050405020304" pitchFamily="18" charset="0"/>
              </a:rPr>
              <a:t>Depuis 2017, l’employeur peut remettre un bulletin de </a:t>
            </a:r>
            <a:r>
              <a:rPr lang="fr-FR" sz="2400" spc="-30" dirty="0">
                <a:effectLst/>
                <a:latin typeface="Arial" panose="020B0604020202020204" pitchFamily="34" charset="0"/>
                <a:ea typeface="Calibri" panose="020F0502020204030204" pitchFamily="34" charset="0"/>
                <a:cs typeface="Times New Roman" panose="02020603050405020304" pitchFamily="18" charset="0"/>
              </a:rPr>
              <a:t>paie</a:t>
            </a:r>
            <a:r>
              <a:rPr lang="fr-FR" sz="2400" spc="-30" dirty="0">
                <a:effectLst/>
                <a:latin typeface="Arial" panose="020B0604020202020204" pitchFamily="34" charset="0"/>
                <a:ea typeface="Times New Roman" panose="02020603050405020304" pitchFamily="18" charset="0"/>
                <a:cs typeface="Times New Roman" panose="02020603050405020304" pitchFamily="18" charset="0"/>
              </a:rPr>
              <a:t> dématérialisé ou électronique. </a:t>
            </a:r>
          </a:p>
          <a:p>
            <a:pPr marL="342900" indent="-342900" algn="just">
              <a:spcBef>
                <a:spcPts val="600"/>
              </a:spcBef>
              <a:spcAft>
                <a:spcPts val="600"/>
              </a:spcAft>
              <a:buFont typeface="Wingdings" panose="05000000000000000000" pitchFamily="2" charset="2"/>
              <a:buChar char="Ø"/>
            </a:pPr>
            <a:r>
              <a:rPr lang="fr-FR" sz="2400" spc="-30" dirty="0">
                <a:effectLst/>
                <a:latin typeface="Arial" panose="020B0604020202020204" pitchFamily="34" charset="0"/>
                <a:ea typeface="Times New Roman" panose="02020603050405020304" pitchFamily="18" charset="0"/>
                <a:cs typeface="Times New Roman" panose="02020603050405020304" pitchFamily="18" charset="0"/>
              </a:rPr>
              <a:t>Il n’a pas un caractère obligatoire et le salarié peut s'y opposer pour conserver la version papier classique. </a:t>
            </a:r>
          </a:p>
          <a:p>
            <a:pPr marL="342900" indent="-342900" algn="just">
              <a:spcBef>
                <a:spcPts val="600"/>
              </a:spcBef>
              <a:spcAft>
                <a:spcPts val="600"/>
              </a:spcAft>
              <a:buFont typeface="Wingdings" panose="05000000000000000000" pitchFamily="2" charset="2"/>
              <a:buChar char="Ø"/>
            </a:pPr>
            <a:r>
              <a:rPr lang="fr-FR" sz="2400" spc="-30" dirty="0">
                <a:effectLst/>
                <a:latin typeface="Arial" panose="020B0604020202020204" pitchFamily="34" charset="0"/>
                <a:ea typeface="Times New Roman" panose="02020603050405020304" pitchFamily="18" charset="0"/>
                <a:cs typeface="Times New Roman" panose="02020603050405020304" pitchFamily="18" charset="0"/>
              </a:rPr>
              <a:t>Ce</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bulletin comprend les mêmes informations et a la même valeur qu'une version papier. </a:t>
            </a:r>
          </a:p>
        </p:txBody>
      </p:sp>
    </p:spTree>
    <p:extLst>
      <p:ext uri="{BB962C8B-B14F-4D97-AF65-F5344CB8AC3E}">
        <p14:creationId xmlns:p14="http://schemas.microsoft.com/office/powerpoint/2010/main" val="98849919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les éléments de la paie et des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3" name="Rectangle 2"/>
          <p:cNvSpPr/>
          <p:nvPr/>
        </p:nvSpPr>
        <p:spPr>
          <a:xfrm>
            <a:off x="342900" y="1086533"/>
            <a:ext cx="3910045" cy="461665"/>
          </a:xfrm>
          <a:prstGeom prst="rect">
            <a:avLst/>
          </a:prstGeom>
        </p:spPr>
        <p:txBody>
          <a:bodyPr wrap="none">
            <a:spAutoFit/>
          </a:bodyPr>
          <a:lstStyle/>
          <a:p>
            <a:pPr>
              <a:spcAft>
                <a:spcPts val="60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4.2 Les bulletin de salaire</a:t>
            </a:r>
          </a:p>
        </p:txBody>
      </p:sp>
      <p:graphicFrame>
        <p:nvGraphicFramePr>
          <p:cNvPr id="7" name="Diagramme 6">
            <a:extLst>
              <a:ext uri="{FF2B5EF4-FFF2-40B4-BE49-F238E27FC236}">
                <a16:creationId xmlns:a16="http://schemas.microsoft.com/office/drawing/2014/main" id="{EB64DA74-96E3-4DC7-872C-F9CFF9DD9E55}"/>
              </a:ext>
            </a:extLst>
          </p:cNvPr>
          <p:cNvGraphicFramePr/>
          <p:nvPr>
            <p:extLst>
              <p:ext uri="{D42A27DB-BD31-4B8C-83A1-F6EECF244321}">
                <p14:modId xmlns:p14="http://schemas.microsoft.com/office/powerpoint/2010/main" val="992586791"/>
              </p:ext>
            </p:extLst>
          </p:nvPr>
        </p:nvGraphicFramePr>
        <p:xfrm>
          <a:off x="482033" y="1988653"/>
          <a:ext cx="11227934" cy="4614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19576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7649"/>
            <a:ext cx="11633200" cy="552091"/>
          </a:xfrm>
        </p:spPr>
        <p:txBody>
          <a:bodyPr>
            <a:noAutofit/>
          </a:bodyPr>
          <a:lstStyle/>
          <a:p>
            <a:r>
              <a:rPr lang="fr-FR" sz="2200" b="1" dirty="0">
                <a:latin typeface="Arial" panose="020B0604020202020204" pitchFamily="34" charset="0"/>
                <a:cs typeface="Arial" panose="020B0604020202020204" pitchFamily="34" charset="0"/>
              </a:rPr>
              <a:t>Chap. 4 – Préparer et contrôler les éléments de la paie et des déclarations sociales</a:t>
            </a:r>
            <a:endParaRPr lang="fr-FR" sz="2200" dirty="0">
              <a:latin typeface="Arial" panose="020B0604020202020204" pitchFamily="34" charset="0"/>
              <a:cs typeface="Arial" panose="020B0604020202020204" pitchFamily="34" charset="0"/>
            </a:endParaRPr>
          </a:p>
        </p:txBody>
      </p:sp>
      <p:sp>
        <p:nvSpPr>
          <p:cNvPr id="5" name="ZoneTexte 4"/>
          <p:cNvSpPr txBox="1"/>
          <p:nvPr/>
        </p:nvSpPr>
        <p:spPr>
          <a:xfrm>
            <a:off x="203200" y="534442"/>
            <a:ext cx="7565366" cy="523220"/>
          </a:xfrm>
          <a:prstGeom prst="rect">
            <a:avLst/>
          </a:prstGeom>
          <a:noFill/>
        </p:spPr>
        <p:txBody>
          <a:bodyPr wrap="square" rtlCol="0">
            <a:spAutoFit/>
          </a:bodyPr>
          <a:lstStyle/>
          <a:p>
            <a:r>
              <a:rPr lang="fr-FR" sz="2800" b="1" dirty="0">
                <a:solidFill>
                  <a:srgbClr val="FFFF00"/>
                </a:solidFill>
                <a:latin typeface="Arial" panose="020B0604020202020204" pitchFamily="34" charset="0"/>
                <a:cs typeface="Arial" panose="020B0604020202020204" pitchFamily="34" charset="0"/>
              </a:rPr>
              <a:t>4. Accéder aux informations</a:t>
            </a:r>
          </a:p>
        </p:txBody>
      </p:sp>
      <p:sp>
        <p:nvSpPr>
          <p:cNvPr id="6" name="ZoneTexte 5">
            <a:extLst>
              <a:ext uri="{FF2B5EF4-FFF2-40B4-BE49-F238E27FC236}">
                <a16:creationId xmlns:a16="http://schemas.microsoft.com/office/drawing/2014/main" id="{87458B62-B058-4521-B473-354BE0E4F407}"/>
              </a:ext>
            </a:extLst>
          </p:cNvPr>
          <p:cNvSpPr txBox="1"/>
          <p:nvPr/>
        </p:nvSpPr>
        <p:spPr>
          <a:xfrm>
            <a:off x="472017" y="1953301"/>
            <a:ext cx="7245350" cy="1015663"/>
          </a:xfrm>
          <a:prstGeom prst="rect">
            <a:avLst/>
          </a:prstGeom>
          <a:noFill/>
        </p:spPr>
        <p:txBody>
          <a:bodyPr wrap="square">
            <a:spAutoFit/>
          </a:bodyPr>
          <a:lstStyle/>
          <a:p>
            <a:pPr algn="just">
              <a:spcBef>
                <a:spcPts val="1200"/>
              </a:spcBef>
              <a:spcAft>
                <a:spcPts val="12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 Le </a:t>
            </a: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coffre-fort électronique</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des bulletins de paie peut être géré par l’entreprise mais ces dernières</a:t>
            </a:r>
            <a:r>
              <a:rPr lang="fr-FR" sz="2000" spc="-30" dirty="0">
                <a:effectLst/>
                <a:latin typeface="Arial" panose="020B0604020202020204" pitchFamily="34" charset="0"/>
                <a:ea typeface="Times New Roman" panose="02020603050405020304" pitchFamily="18" charset="0"/>
                <a:cs typeface="Times New Roman" panose="02020603050405020304" pitchFamily="18" charset="0"/>
              </a:rPr>
              <a:t> font souvent appel à des opérateurs extérieurs pour stocker ces documents. </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age 6" descr="Une image contenant équipement électronique, circuit&#10;&#10;Description générée automatiquement">
            <a:extLst>
              <a:ext uri="{FF2B5EF4-FFF2-40B4-BE49-F238E27FC236}">
                <a16:creationId xmlns:a16="http://schemas.microsoft.com/office/drawing/2014/main" id="{02AB32E8-A7DE-415E-A6B4-715CCD27DED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6329" y="1666177"/>
            <a:ext cx="3333654" cy="1858634"/>
          </a:xfrm>
          <a:prstGeom prst="rect">
            <a:avLst/>
          </a:prstGeom>
        </p:spPr>
      </p:pic>
      <p:sp>
        <p:nvSpPr>
          <p:cNvPr id="9" name="ZoneTexte 8">
            <a:extLst>
              <a:ext uri="{FF2B5EF4-FFF2-40B4-BE49-F238E27FC236}">
                <a16:creationId xmlns:a16="http://schemas.microsoft.com/office/drawing/2014/main" id="{366BB7FE-93A0-4EAC-8542-DAAC94400919}"/>
              </a:ext>
            </a:extLst>
          </p:cNvPr>
          <p:cNvSpPr txBox="1"/>
          <p:nvPr/>
        </p:nvSpPr>
        <p:spPr>
          <a:xfrm>
            <a:off x="535517" y="3961684"/>
            <a:ext cx="10915650" cy="1938992"/>
          </a:xfrm>
          <a:prstGeom prst="rect">
            <a:avLst/>
          </a:prstGeom>
          <a:noFill/>
        </p:spPr>
        <p:txBody>
          <a:bodyPr wrap="square">
            <a:spAutoFit/>
          </a:bodyPr>
          <a:lstStyle/>
          <a:p>
            <a:pPr algn="just">
              <a:spcBef>
                <a:spcPts val="1200"/>
              </a:spcBef>
              <a:spcAft>
                <a:spcPts val="1200"/>
              </a:spcAft>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Par ailleurs, le gestionnaire du coffre-fort électronique peut être accrédité par le ministère du Travail pour enregistrer les bulletins de salaire dans le </a:t>
            </a: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compte personnel d'activité (CPA)</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du salarié sur le site </a:t>
            </a:r>
            <a:r>
              <a:rPr lang="fr-FR" sz="2000" spc="-30" dirty="0">
                <a:effectLst/>
                <a:latin typeface="Arial" panose="020B0604020202020204" pitchFamily="34" charset="0"/>
                <a:ea typeface="Calibri" panose="020F0502020204030204" pitchFamily="34" charset="0"/>
                <a:cs typeface="Times New Roman" panose="02020603050405020304" pitchFamily="18" charset="0"/>
              </a:rPr>
              <a:t>moncompteactivite.gouv.fr</a:t>
            </a:r>
            <a:r>
              <a:rPr lang="fr-FR" sz="2000" spc="-3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spcBef>
                <a:spcPts val="1200"/>
              </a:spcBef>
              <a:spcAft>
                <a:spcPts val="1200"/>
              </a:spcAft>
            </a:pPr>
            <a:r>
              <a:rPr lang="fr-FR" sz="2000" spc="-30" dirty="0">
                <a:effectLst/>
                <a:latin typeface="Arial" panose="020B0604020202020204" pitchFamily="34" charset="0"/>
                <a:ea typeface="Times New Roman" panose="02020603050405020304" pitchFamily="18" charset="0"/>
                <a:cs typeface="Times New Roman" panose="02020603050405020304" pitchFamily="18" charset="0"/>
              </a:rPr>
              <a:t>Le CPA permet ainsi au salarié d’accéder à tous ses bulletins de salaires dématérialisés émis au cours de sa carrière, y compris en cas de changement d'employeur.</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21943"/>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125</TotalTime>
  <Words>817</Words>
  <Application>Microsoft Office PowerPoint</Application>
  <PresentationFormat>Grand écran</PresentationFormat>
  <Paragraphs>47</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Century Gothic</vt:lpstr>
      <vt:lpstr>Wingdings</vt:lpstr>
      <vt:lpstr>Wingdings 3</vt:lpstr>
      <vt:lpstr>Ion</vt:lpstr>
      <vt:lpstr>Chap. 4 – Préparer et contrôler les éléments de la paie et des déclarations sociales</vt:lpstr>
      <vt:lpstr>Chap. 4 – Préparer et contrôler les éléments de la paie et des déclarations sociales</vt:lpstr>
      <vt:lpstr>Chap. 4 – Préparer et contrôler les éléments de la paie et des déclarations sociales</vt:lpstr>
      <vt:lpstr>Chap. 4 – Préparer et contrôler les éléments de la paie et des déclarations sociales</vt:lpstr>
      <vt:lpstr>Chap. 4 – Préparer et contrôler les éléments de la paie et des déclarations sociales</vt:lpstr>
      <vt:lpstr>Chap. 4 – Préparer et contrôler les éléments de la paie et des déclarations sociales</vt:lpstr>
      <vt:lpstr>Chap. 4 – Préparer et contrôler les éléments de la paie et des déclarations sociales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29</cp:revision>
  <dcterms:created xsi:type="dcterms:W3CDTF">2014-01-16T23:14:09Z</dcterms:created>
  <dcterms:modified xsi:type="dcterms:W3CDTF">2023-02-28T09:42:49Z</dcterms:modified>
</cp:coreProperties>
</file>