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7" r:id="rId3"/>
    <p:sldId id="257" r:id="rId4"/>
    <p:sldId id="268" r:id="rId5"/>
    <p:sldId id="269" r:id="rId6"/>
    <p:sldId id="270" r:id="rId7"/>
    <p:sldId id="258" r:id="rId8"/>
    <p:sldId id="279" r:id="rId9"/>
    <p:sldId id="280" r:id="rId10"/>
    <p:sldId id="281" r:id="rId11"/>
    <p:sldId id="272" r:id="rId12"/>
    <p:sldId id="273" r:id="rId13"/>
    <p:sldId id="282" r:id="rId14"/>
    <p:sldId id="283" r:id="rId15"/>
    <p:sldId id="275" r:id="rId16"/>
    <p:sldId id="277" r:id="rId17"/>
    <p:sldId id="278"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22732-CB9E-4A3C-97BA-94F8C54DEFC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5EDC865B-2767-4B35-B870-FCA3340226D1}">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L’employeur négocie un niveau de cofinancement avec les salariés</a:t>
          </a:r>
        </a:p>
      </dgm:t>
    </dgm:pt>
    <dgm:pt modelId="{001E457A-7634-4D7E-B791-256E85F69FC8}" type="parTrans" cxnId="{F272CEE8-3C9A-4B21-A66A-E122FC868BBA}">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A77B0FBE-0FFF-4A6E-8183-CA88C995D4DD}" type="sibTrans" cxnId="{F272CEE8-3C9A-4B21-A66A-E122FC868BBA}">
      <dgm:prSet custT="1"/>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853E185D-8D7B-4C6F-99E7-C3304343CF07}">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L’employeur commande et paye les titres à un organisme affilié à la commission nationale des titres-restaurant</a:t>
          </a:r>
        </a:p>
      </dgm:t>
    </dgm:pt>
    <dgm:pt modelId="{E2983B6E-6B16-45FC-B14E-47F184A297AF}" type="parTrans" cxnId="{C652A7AA-9A25-42FC-A5E5-1E7DBA1E536E}">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851911E5-97E8-4BA7-BD0E-4C7062BA8DD4}" type="sibTrans" cxnId="{C652A7AA-9A25-42FC-A5E5-1E7DBA1E536E}">
      <dgm:prSet custT="1"/>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FD9C088E-A1EF-497D-8064-26D0826CA233}">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L’organisme envoie les titres à l’employeur qui les distribue aux salariés et collaborateurs éligibles ;</a:t>
          </a:r>
        </a:p>
      </dgm:t>
    </dgm:pt>
    <dgm:pt modelId="{DF1474B1-FABD-4C41-9FFB-EA0BCFB2E9DD}" type="parTrans" cxnId="{1FFE8876-6456-41AF-9855-8893F66C22E5}">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A17E4B19-0F71-4D6F-B8A8-7A764A5D7F54}" type="sibTrans" cxnId="{1FFE8876-6456-41AF-9855-8893F66C22E5}">
      <dgm:prSet custT="1"/>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91CFAE1B-E772-4CCC-81A8-2BE6722EDE9D}">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contribution du salarié est retenue sur son salaire ;</a:t>
          </a:r>
        </a:p>
      </dgm:t>
    </dgm:pt>
    <dgm:pt modelId="{0A62C388-F155-49AA-A9A8-A45CDF23B76E}" type="parTrans" cxnId="{3B8C0C53-19D7-413B-A114-37BABDE40B88}">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9C9C0828-14B0-491B-ABA6-F0C03540CFD1}" type="sibTrans" cxnId="{3B8C0C53-19D7-413B-A114-37BABDE40B88}">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5A7C17B1-3887-4E48-873D-AE154337313C}">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 salarié utilise les titres pour régler ses dépenses alimentaires auprès des commerces affiliés ;</a:t>
          </a:r>
        </a:p>
      </dgm:t>
    </dgm:pt>
    <dgm:pt modelId="{5039EB0C-9C77-45CA-91C2-DE159698507F}" type="parTrans" cxnId="{AC6ECF1B-9DEB-4D3F-96C0-3667A41FCA5D}">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DFF7CD27-98ED-4E35-9133-DECBB0FA837A}" type="sibTrans" cxnId="{AC6ECF1B-9DEB-4D3F-96C0-3667A41FCA5D}">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884F2CBC-DE13-458E-B32B-5B15D3F8E225}">
      <dgm:prSet custT="1"/>
      <dgm:spPr/>
    </dgm:pt>
    <dgm:pt modelId="{2D77D1F8-2BDF-457C-B40E-C6A6479101B5}" type="parTrans" cxnId="{E1F1FCC3-89C4-4417-9907-F0E7222B1C81}">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FD12E37E-2775-43DB-842D-231292842CBB}" type="sibTrans" cxnId="{E1F1FCC3-89C4-4417-9907-F0E7222B1C81}">
      <dgm:prSet/>
      <dgm:spPr/>
      <dgm:t>
        <a:bodyPr/>
        <a:lstStyle/>
        <a:p>
          <a:endParaRPr lang="fr-FR" sz="1800" b="1">
            <a:solidFill>
              <a:schemeClr val="bg1"/>
            </a:solidFill>
            <a:latin typeface="Arial" panose="020B0604020202020204" pitchFamily="34" charset="0"/>
            <a:cs typeface="Arial" panose="020B0604020202020204" pitchFamily="34" charset="0"/>
          </a:endParaRPr>
        </a:p>
      </dgm:t>
    </dgm:pt>
    <dgm:pt modelId="{FC256E97-3000-421D-B0B5-642F15AEC335}">
      <dgm:prSet/>
      <dgm:spPr/>
    </dgm:pt>
    <dgm:pt modelId="{B46D1F57-89F8-4F30-A6D5-0BE731BCC941}" type="parTrans" cxnId="{2DC4B808-072D-4036-8786-1B2F271115D9}">
      <dgm:prSet/>
      <dgm:spPr/>
      <dgm:t>
        <a:bodyPr/>
        <a:lstStyle/>
        <a:p>
          <a:endParaRPr lang="fr-FR"/>
        </a:p>
      </dgm:t>
    </dgm:pt>
    <dgm:pt modelId="{5A31BBFE-8C5F-466F-99D9-04C25ECD5B21}" type="sibTrans" cxnId="{2DC4B808-072D-4036-8786-1B2F271115D9}">
      <dgm:prSet/>
      <dgm:spPr/>
      <dgm:t>
        <a:bodyPr/>
        <a:lstStyle/>
        <a:p>
          <a:endParaRPr lang="fr-FR"/>
        </a:p>
      </dgm:t>
    </dgm:pt>
    <dgm:pt modelId="{D57D27A1-9FA1-4EDF-A602-B7038896DA67}" type="pres">
      <dgm:prSet presAssocID="{D8F22732-CB9E-4A3C-97BA-94F8C54DEFCA}" presName="outerComposite" presStyleCnt="0">
        <dgm:presLayoutVars>
          <dgm:chMax val="5"/>
          <dgm:dir/>
          <dgm:resizeHandles val="exact"/>
        </dgm:presLayoutVars>
      </dgm:prSet>
      <dgm:spPr/>
    </dgm:pt>
    <dgm:pt modelId="{0F9F0EAD-A2A3-41CE-94C5-EE8E56A8FEBB}" type="pres">
      <dgm:prSet presAssocID="{D8F22732-CB9E-4A3C-97BA-94F8C54DEFCA}" presName="dummyMaxCanvas" presStyleCnt="0">
        <dgm:presLayoutVars/>
      </dgm:prSet>
      <dgm:spPr/>
    </dgm:pt>
    <dgm:pt modelId="{B6970AD9-0910-4ACB-9CAF-531FCA4893B8}" type="pres">
      <dgm:prSet presAssocID="{D8F22732-CB9E-4A3C-97BA-94F8C54DEFCA}" presName="FiveNodes_1" presStyleLbl="node1" presStyleIdx="0" presStyleCnt="5">
        <dgm:presLayoutVars>
          <dgm:bulletEnabled val="1"/>
        </dgm:presLayoutVars>
      </dgm:prSet>
      <dgm:spPr/>
    </dgm:pt>
    <dgm:pt modelId="{D5DE2FA0-B9CF-461B-9223-F710ABC53659}" type="pres">
      <dgm:prSet presAssocID="{D8F22732-CB9E-4A3C-97BA-94F8C54DEFCA}" presName="FiveNodes_2" presStyleLbl="node1" presStyleIdx="1" presStyleCnt="5">
        <dgm:presLayoutVars>
          <dgm:bulletEnabled val="1"/>
        </dgm:presLayoutVars>
      </dgm:prSet>
      <dgm:spPr/>
    </dgm:pt>
    <dgm:pt modelId="{C61459C2-CFC0-4B4B-B434-04E6D58A3E6B}" type="pres">
      <dgm:prSet presAssocID="{D8F22732-CB9E-4A3C-97BA-94F8C54DEFCA}" presName="FiveNodes_3" presStyleLbl="node1" presStyleIdx="2" presStyleCnt="5">
        <dgm:presLayoutVars>
          <dgm:bulletEnabled val="1"/>
        </dgm:presLayoutVars>
      </dgm:prSet>
      <dgm:spPr/>
    </dgm:pt>
    <dgm:pt modelId="{2A7B4A50-75E7-4E74-B15C-B072B375079B}" type="pres">
      <dgm:prSet presAssocID="{D8F22732-CB9E-4A3C-97BA-94F8C54DEFCA}" presName="FiveNodes_4" presStyleLbl="node1" presStyleIdx="3" presStyleCnt="5">
        <dgm:presLayoutVars>
          <dgm:bulletEnabled val="1"/>
        </dgm:presLayoutVars>
      </dgm:prSet>
      <dgm:spPr/>
    </dgm:pt>
    <dgm:pt modelId="{F60E609F-0B4E-47F0-B9BF-27E5DD228254}" type="pres">
      <dgm:prSet presAssocID="{D8F22732-CB9E-4A3C-97BA-94F8C54DEFCA}" presName="FiveNodes_5" presStyleLbl="node1" presStyleIdx="4" presStyleCnt="5" custLinFactY="70789" custLinFactNeighborX="-2991" custLinFactNeighborY="100000">
        <dgm:presLayoutVars>
          <dgm:bulletEnabled val="1"/>
        </dgm:presLayoutVars>
      </dgm:prSet>
      <dgm:spPr/>
    </dgm:pt>
    <dgm:pt modelId="{36EA2E42-A79F-40C8-AC58-DDC5971C0FE5}" type="pres">
      <dgm:prSet presAssocID="{D8F22732-CB9E-4A3C-97BA-94F8C54DEFCA}" presName="FiveConn_1-2" presStyleLbl="fgAccFollowNode1" presStyleIdx="0" presStyleCnt="4">
        <dgm:presLayoutVars>
          <dgm:bulletEnabled val="1"/>
        </dgm:presLayoutVars>
      </dgm:prSet>
      <dgm:spPr/>
    </dgm:pt>
    <dgm:pt modelId="{568404F4-C288-4E4A-88B8-6CFFDF513848}" type="pres">
      <dgm:prSet presAssocID="{D8F22732-CB9E-4A3C-97BA-94F8C54DEFCA}" presName="FiveConn_2-3" presStyleLbl="fgAccFollowNode1" presStyleIdx="1" presStyleCnt="4">
        <dgm:presLayoutVars>
          <dgm:bulletEnabled val="1"/>
        </dgm:presLayoutVars>
      </dgm:prSet>
      <dgm:spPr/>
    </dgm:pt>
    <dgm:pt modelId="{196EA3BC-E448-43F1-AEDA-A173ABA2FA08}" type="pres">
      <dgm:prSet presAssocID="{D8F22732-CB9E-4A3C-97BA-94F8C54DEFCA}" presName="FiveConn_3-4" presStyleLbl="fgAccFollowNode1" presStyleIdx="2" presStyleCnt="4">
        <dgm:presLayoutVars>
          <dgm:bulletEnabled val="1"/>
        </dgm:presLayoutVars>
      </dgm:prSet>
      <dgm:spPr/>
    </dgm:pt>
    <dgm:pt modelId="{CBC65EE7-E6C5-4AFE-B64F-BF8ADEBA8F60}" type="pres">
      <dgm:prSet presAssocID="{D8F22732-CB9E-4A3C-97BA-94F8C54DEFCA}" presName="FiveConn_4-5" presStyleLbl="fgAccFollowNode1" presStyleIdx="3" presStyleCnt="4">
        <dgm:presLayoutVars>
          <dgm:bulletEnabled val="1"/>
        </dgm:presLayoutVars>
      </dgm:prSet>
      <dgm:spPr/>
    </dgm:pt>
    <dgm:pt modelId="{04AF46F0-7F32-4110-ACEC-A5CD96E2E0BA}" type="pres">
      <dgm:prSet presAssocID="{D8F22732-CB9E-4A3C-97BA-94F8C54DEFCA}" presName="FiveNodes_1_text" presStyleLbl="node1" presStyleIdx="4" presStyleCnt="5">
        <dgm:presLayoutVars>
          <dgm:bulletEnabled val="1"/>
        </dgm:presLayoutVars>
      </dgm:prSet>
      <dgm:spPr/>
    </dgm:pt>
    <dgm:pt modelId="{BA511C7D-BFD3-4633-A7BF-4AB57992E3AF}" type="pres">
      <dgm:prSet presAssocID="{D8F22732-CB9E-4A3C-97BA-94F8C54DEFCA}" presName="FiveNodes_2_text" presStyleLbl="node1" presStyleIdx="4" presStyleCnt="5">
        <dgm:presLayoutVars>
          <dgm:bulletEnabled val="1"/>
        </dgm:presLayoutVars>
      </dgm:prSet>
      <dgm:spPr/>
    </dgm:pt>
    <dgm:pt modelId="{F84EF9D1-FDBA-45C9-9AA2-696A640AC286}" type="pres">
      <dgm:prSet presAssocID="{D8F22732-CB9E-4A3C-97BA-94F8C54DEFCA}" presName="FiveNodes_3_text" presStyleLbl="node1" presStyleIdx="4" presStyleCnt="5">
        <dgm:presLayoutVars>
          <dgm:bulletEnabled val="1"/>
        </dgm:presLayoutVars>
      </dgm:prSet>
      <dgm:spPr/>
    </dgm:pt>
    <dgm:pt modelId="{C8348D58-3CCE-446C-B020-CF03C7C2AF00}" type="pres">
      <dgm:prSet presAssocID="{D8F22732-CB9E-4A3C-97BA-94F8C54DEFCA}" presName="FiveNodes_4_text" presStyleLbl="node1" presStyleIdx="4" presStyleCnt="5">
        <dgm:presLayoutVars>
          <dgm:bulletEnabled val="1"/>
        </dgm:presLayoutVars>
      </dgm:prSet>
      <dgm:spPr/>
    </dgm:pt>
    <dgm:pt modelId="{F2C9F15D-1CFB-4378-BCB8-34F1A32EC461}" type="pres">
      <dgm:prSet presAssocID="{D8F22732-CB9E-4A3C-97BA-94F8C54DEFCA}" presName="FiveNodes_5_text" presStyleLbl="node1" presStyleIdx="4" presStyleCnt="5">
        <dgm:presLayoutVars>
          <dgm:bulletEnabled val="1"/>
        </dgm:presLayoutVars>
      </dgm:prSet>
      <dgm:spPr/>
    </dgm:pt>
  </dgm:ptLst>
  <dgm:cxnLst>
    <dgm:cxn modelId="{39169D08-C751-43C9-948E-006FCF39AE88}" type="presOf" srcId="{5EDC865B-2767-4B35-B870-FCA3340226D1}" destId="{04AF46F0-7F32-4110-ACEC-A5CD96E2E0BA}" srcOrd="1" destOrd="0" presId="urn:microsoft.com/office/officeart/2005/8/layout/vProcess5"/>
    <dgm:cxn modelId="{2DC4B808-072D-4036-8786-1B2F271115D9}" srcId="{D8F22732-CB9E-4A3C-97BA-94F8C54DEFCA}" destId="{FC256E97-3000-421D-B0B5-642F15AEC335}" srcOrd="5" destOrd="0" parTransId="{B46D1F57-89F8-4F30-A6D5-0BE731BCC941}" sibTransId="{5A31BBFE-8C5F-466F-99D9-04C25ECD5B21}"/>
    <dgm:cxn modelId="{AC6ECF1B-9DEB-4D3F-96C0-3667A41FCA5D}" srcId="{D8F22732-CB9E-4A3C-97BA-94F8C54DEFCA}" destId="{5A7C17B1-3887-4E48-873D-AE154337313C}" srcOrd="4" destOrd="0" parTransId="{5039EB0C-9C77-45CA-91C2-DE159698507F}" sibTransId="{DFF7CD27-98ED-4E35-9133-DECBB0FA837A}"/>
    <dgm:cxn modelId="{135E2723-2208-4B7D-9814-A972614968BA}" type="presOf" srcId="{5EDC865B-2767-4B35-B870-FCA3340226D1}" destId="{B6970AD9-0910-4ACB-9CAF-531FCA4893B8}" srcOrd="0" destOrd="0" presId="urn:microsoft.com/office/officeart/2005/8/layout/vProcess5"/>
    <dgm:cxn modelId="{BDEA0224-6BDA-4EF3-941C-523665042E09}" type="presOf" srcId="{91CFAE1B-E772-4CCC-81A8-2BE6722EDE9D}" destId="{2A7B4A50-75E7-4E74-B15C-B072B375079B}" srcOrd="0" destOrd="0" presId="urn:microsoft.com/office/officeart/2005/8/layout/vProcess5"/>
    <dgm:cxn modelId="{49B1044A-614A-478B-A675-8DB5A4EC4AF4}" type="presOf" srcId="{5A7C17B1-3887-4E48-873D-AE154337313C}" destId="{F2C9F15D-1CFB-4378-BCB8-34F1A32EC461}" srcOrd="1" destOrd="0" presId="urn:microsoft.com/office/officeart/2005/8/layout/vProcess5"/>
    <dgm:cxn modelId="{FB999E6B-22B7-4834-8890-F2CA425FCAB5}" type="presOf" srcId="{851911E5-97E8-4BA7-BD0E-4C7062BA8DD4}" destId="{568404F4-C288-4E4A-88B8-6CFFDF513848}" srcOrd="0" destOrd="0" presId="urn:microsoft.com/office/officeart/2005/8/layout/vProcess5"/>
    <dgm:cxn modelId="{FBBA694E-0A5F-4630-AB84-92B184B882D9}" type="presOf" srcId="{853E185D-8D7B-4C6F-99E7-C3304343CF07}" destId="{D5DE2FA0-B9CF-461B-9223-F710ABC53659}" srcOrd="0" destOrd="0" presId="urn:microsoft.com/office/officeart/2005/8/layout/vProcess5"/>
    <dgm:cxn modelId="{3B8C0C53-19D7-413B-A114-37BABDE40B88}" srcId="{D8F22732-CB9E-4A3C-97BA-94F8C54DEFCA}" destId="{91CFAE1B-E772-4CCC-81A8-2BE6722EDE9D}" srcOrd="3" destOrd="0" parTransId="{0A62C388-F155-49AA-A9A8-A45CDF23B76E}" sibTransId="{9C9C0828-14B0-491B-ABA6-F0C03540CFD1}"/>
    <dgm:cxn modelId="{1FFE8876-6456-41AF-9855-8893F66C22E5}" srcId="{D8F22732-CB9E-4A3C-97BA-94F8C54DEFCA}" destId="{FD9C088E-A1EF-497D-8064-26D0826CA233}" srcOrd="2" destOrd="0" parTransId="{DF1474B1-FABD-4C41-9FFB-EA0BCFB2E9DD}" sibTransId="{A17E4B19-0F71-4D6F-B8A8-7A764A5D7F54}"/>
    <dgm:cxn modelId="{E06AF182-1366-4638-80D9-DF19E6AEC89B}" type="presOf" srcId="{D8F22732-CB9E-4A3C-97BA-94F8C54DEFCA}" destId="{D57D27A1-9FA1-4EDF-A602-B7038896DA67}" srcOrd="0" destOrd="0" presId="urn:microsoft.com/office/officeart/2005/8/layout/vProcess5"/>
    <dgm:cxn modelId="{69FEED87-4884-4C7F-B480-CF12C8B4798A}" type="presOf" srcId="{FD9C088E-A1EF-497D-8064-26D0826CA233}" destId="{C61459C2-CFC0-4B4B-B434-04E6D58A3E6B}" srcOrd="0" destOrd="0" presId="urn:microsoft.com/office/officeart/2005/8/layout/vProcess5"/>
    <dgm:cxn modelId="{3E3CE2A0-7CD4-4D7E-BA17-F0EF34AC5CBD}" type="presOf" srcId="{A77B0FBE-0FFF-4A6E-8183-CA88C995D4DD}" destId="{36EA2E42-A79F-40C8-AC58-DDC5971C0FE5}" srcOrd="0" destOrd="0" presId="urn:microsoft.com/office/officeart/2005/8/layout/vProcess5"/>
    <dgm:cxn modelId="{B572ACA1-577A-46E8-805B-16723BCD6F56}" type="presOf" srcId="{5A7C17B1-3887-4E48-873D-AE154337313C}" destId="{F60E609F-0B4E-47F0-B9BF-27E5DD228254}" srcOrd="0" destOrd="0" presId="urn:microsoft.com/office/officeart/2005/8/layout/vProcess5"/>
    <dgm:cxn modelId="{C652A7AA-9A25-42FC-A5E5-1E7DBA1E536E}" srcId="{D8F22732-CB9E-4A3C-97BA-94F8C54DEFCA}" destId="{853E185D-8D7B-4C6F-99E7-C3304343CF07}" srcOrd="1" destOrd="0" parTransId="{E2983B6E-6B16-45FC-B14E-47F184A297AF}" sibTransId="{851911E5-97E8-4BA7-BD0E-4C7062BA8DD4}"/>
    <dgm:cxn modelId="{E1F1FCC3-89C4-4417-9907-F0E7222B1C81}" srcId="{D8F22732-CB9E-4A3C-97BA-94F8C54DEFCA}" destId="{884F2CBC-DE13-458E-B32B-5B15D3F8E225}" srcOrd="6" destOrd="0" parTransId="{2D77D1F8-2BDF-457C-B40E-C6A6479101B5}" sibTransId="{FD12E37E-2775-43DB-842D-231292842CBB}"/>
    <dgm:cxn modelId="{95E121D0-44F9-4C52-9A82-3662ACC79847}" type="presOf" srcId="{FD9C088E-A1EF-497D-8064-26D0826CA233}" destId="{F84EF9D1-FDBA-45C9-9AA2-696A640AC286}" srcOrd="1" destOrd="0" presId="urn:microsoft.com/office/officeart/2005/8/layout/vProcess5"/>
    <dgm:cxn modelId="{F272CEE8-3C9A-4B21-A66A-E122FC868BBA}" srcId="{D8F22732-CB9E-4A3C-97BA-94F8C54DEFCA}" destId="{5EDC865B-2767-4B35-B870-FCA3340226D1}" srcOrd="0" destOrd="0" parTransId="{001E457A-7634-4D7E-B791-256E85F69FC8}" sibTransId="{A77B0FBE-0FFF-4A6E-8183-CA88C995D4DD}"/>
    <dgm:cxn modelId="{C1654FE9-8F55-449F-9CC4-3A8CA8A71B08}" type="presOf" srcId="{91CFAE1B-E772-4CCC-81A8-2BE6722EDE9D}" destId="{C8348D58-3CCE-446C-B020-CF03C7C2AF00}" srcOrd="1" destOrd="0" presId="urn:microsoft.com/office/officeart/2005/8/layout/vProcess5"/>
    <dgm:cxn modelId="{079C57F0-7E11-4A38-BE98-E29F9B107A8C}" type="presOf" srcId="{853E185D-8D7B-4C6F-99E7-C3304343CF07}" destId="{BA511C7D-BFD3-4633-A7BF-4AB57992E3AF}" srcOrd="1" destOrd="0" presId="urn:microsoft.com/office/officeart/2005/8/layout/vProcess5"/>
    <dgm:cxn modelId="{1D972DF1-1271-4ED6-A1BA-6C7CC0C4BB4F}" type="presOf" srcId="{9C9C0828-14B0-491B-ABA6-F0C03540CFD1}" destId="{CBC65EE7-E6C5-4AFE-B64F-BF8ADEBA8F60}" srcOrd="0" destOrd="0" presId="urn:microsoft.com/office/officeart/2005/8/layout/vProcess5"/>
    <dgm:cxn modelId="{BA80AAF3-1CA5-4C87-9296-24981996B09A}" type="presOf" srcId="{A17E4B19-0F71-4D6F-B8A8-7A764A5D7F54}" destId="{196EA3BC-E448-43F1-AEDA-A173ABA2FA08}" srcOrd="0" destOrd="0" presId="urn:microsoft.com/office/officeart/2005/8/layout/vProcess5"/>
    <dgm:cxn modelId="{14A52095-8D98-4BD0-A4E5-8029A39D724D}" type="presParOf" srcId="{D57D27A1-9FA1-4EDF-A602-B7038896DA67}" destId="{0F9F0EAD-A2A3-41CE-94C5-EE8E56A8FEBB}" srcOrd="0" destOrd="0" presId="urn:microsoft.com/office/officeart/2005/8/layout/vProcess5"/>
    <dgm:cxn modelId="{485E2F98-5395-4B36-91C0-68B9F0F2429B}" type="presParOf" srcId="{D57D27A1-9FA1-4EDF-A602-B7038896DA67}" destId="{B6970AD9-0910-4ACB-9CAF-531FCA4893B8}" srcOrd="1" destOrd="0" presId="urn:microsoft.com/office/officeart/2005/8/layout/vProcess5"/>
    <dgm:cxn modelId="{2B565970-EADC-40DE-A76A-5141080099B6}" type="presParOf" srcId="{D57D27A1-9FA1-4EDF-A602-B7038896DA67}" destId="{D5DE2FA0-B9CF-461B-9223-F710ABC53659}" srcOrd="2" destOrd="0" presId="urn:microsoft.com/office/officeart/2005/8/layout/vProcess5"/>
    <dgm:cxn modelId="{BC1F5506-E8F8-4421-8581-70136A947E94}" type="presParOf" srcId="{D57D27A1-9FA1-4EDF-A602-B7038896DA67}" destId="{C61459C2-CFC0-4B4B-B434-04E6D58A3E6B}" srcOrd="3" destOrd="0" presId="urn:microsoft.com/office/officeart/2005/8/layout/vProcess5"/>
    <dgm:cxn modelId="{6D67F622-A9C7-4769-8BCF-D44AB9C871EC}" type="presParOf" srcId="{D57D27A1-9FA1-4EDF-A602-B7038896DA67}" destId="{2A7B4A50-75E7-4E74-B15C-B072B375079B}" srcOrd="4" destOrd="0" presId="urn:microsoft.com/office/officeart/2005/8/layout/vProcess5"/>
    <dgm:cxn modelId="{14DDE4AA-2448-4F16-BC27-4D436618E97B}" type="presParOf" srcId="{D57D27A1-9FA1-4EDF-A602-B7038896DA67}" destId="{F60E609F-0B4E-47F0-B9BF-27E5DD228254}" srcOrd="5" destOrd="0" presId="urn:microsoft.com/office/officeart/2005/8/layout/vProcess5"/>
    <dgm:cxn modelId="{2E41DF06-F8AF-4C4F-970C-12354CE3F556}" type="presParOf" srcId="{D57D27A1-9FA1-4EDF-A602-B7038896DA67}" destId="{36EA2E42-A79F-40C8-AC58-DDC5971C0FE5}" srcOrd="6" destOrd="0" presId="urn:microsoft.com/office/officeart/2005/8/layout/vProcess5"/>
    <dgm:cxn modelId="{E55CC1C0-9270-4E18-B740-292C3041A2B4}" type="presParOf" srcId="{D57D27A1-9FA1-4EDF-A602-B7038896DA67}" destId="{568404F4-C288-4E4A-88B8-6CFFDF513848}" srcOrd="7" destOrd="0" presId="urn:microsoft.com/office/officeart/2005/8/layout/vProcess5"/>
    <dgm:cxn modelId="{6BBC63EF-6D01-4670-A14E-79DA62E8661B}" type="presParOf" srcId="{D57D27A1-9FA1-4EDF-A602-B7038896DA67}" destId="{196EA3BC-E448-43F1-AEDA-A173ABA2FA08}" srcOrd="8" destOrd="0" presId="urn:microsoft.com/office/officeart/2005/8/layout/vProcess5"/>
    <dgm:cxn modelId="{B77CC5D3-3C3C-41AB-AC3C-753A99A45B49}" type="presParOf" srcId="{D57D27A1-9FA1-4EDF-A602-B7038896DA67}" destId="{CBC65EE7-E6C5-4AFE-B64F-BF8ADEBA8F60}" srcOrd="9" destOrd="0" presId="urn:microsoft.com/office/officeart/2005/8/layout/vProcess5"/>
    <dgm:cxn modelId="{B9D58B19-2DCB-4A52-B076-3722F69ABC8D}" type="presParOf" srcId="{D57D27A1-9FA1-4EDF-A602-B7038896DA67}" destId="{04AF46F0-7F32-4110-ACEC-A5CD96E2E0BA}" srcOrd="10" destOrd="0" presId="urn:microsoft.com/office/officeart/2005/8/layout/vProcess5"/>
    <dgm:cxn modelId="{314255D6-626F-4FD6-8546-96375937922D}" type="presParOf" srcId="{D57D27A1-9FA1-4EDF-A602-B7038896DA67}" destId="{BA511C7D-BFD3-4633-A7BF-4AB57992E3AF}" srcOrd="11" destOrd="0" presId="urn:microsoft.com/office/officeart/2005/8/layout/vProcess5"/>
    <dgm:cxn modelId="{1619812D-2C9A-43C9-9FCA-DA2C57C5CEF9}" type="presParOf" srcId="{D57D27A1-9FA1-4EDF-A602-B7038896DA67}" destId="{F84EF9D1-FDBA-45C9-9AA2-696A640AC286}" srcOrd="12" destOrd="0" presId="urn:microsoft.com/office/officeart/2005/8/layout/vProcess5"/>
    <dgm:cxn modelId="{EAE6566F-7DBE-42E1-84A5-D44EFA835164}" type="presParOf" srcId="{D57D27A1-9FA1-4EDF-A602-B7038896DA67}" destId="{C8348D58-3CCE-446C-B020-CF03C7C2AF00}" srcOrd="13" destOrd="0" presId="urn:microsoft.com/office/officeart/2005/8/layout/vProcess5"/>
    <dgm:cxn modelId="{D8866E4F-6240-4379-8B94-745EF1873796}" type="presParOf" srcId="{D57D27A1-9FA1-4EDF-A602-B7038896DA67}" destId="{F2C9F15D-1CFB-4378-BCB8-34F1A32EC46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B591D0-54B7-455D-A7A7-6FE81FE0907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fr-FR"/>
        </a:p>
      </dgm:t>
    </dgm:pt>
    <dgm:pt modelId="{CAB30F7D-D334-4918-86BD-2FE7793E6CD4}">
      <dgm:prSet phldrT="[Texte]" custT="1"/>
      <dgm:spPr/>
      <dgm:t>
        <a:bodyPr/>
        <a:lstStyle/>
        <a:p>
          <a:r>
            <a:rPr lang="fr-FR" sz="2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Ce sont les heures de travail effectuées au-delà </a:t>
          </a:r>
          <a:endParaRPr lang="fr-FR" sz="2200" dirty="0">
            <a:solidFill>
              <a:schemeClr val="bg1"/>
            </a:solidFill>
          </a:endParaRPr>
        </a:p>
      </dgm:t>
    </dgm:pt>
    <dgm:pt modelId="{9E9C5202-7280-4AC6-AFCF-AB0F91566AB1}" type="parTrans" cxnId="{DF3393EC-4F3C-4511-8FBC-67BED9D62B7F}">
      <dgm:prSet/>
      <dgm:spPr/>
      <dgm:t>
        <a:bodyPr/>
        <a:lstStyle/>
        <a:p>
          <a:endParaRPr lang="fr-FR" sz="2200">
            <a:solidFill>
              <a:schemeClr val="bg1"/>
            </a:solidFill>
          </a:endParaRPr>
        </a:p>
      </dgm:t>
    </dgm:pt>
    <dgm:pt modelId="{CC67287F-9FAA-4332-B553-E1B29879F871}" type="sibTrans" cxnId="{DF3393EC-4F3C-4511-8FBC-67BED9D62B7F}">
      <dgm:prSet/>
      <dgm:spPr/>
      <dgm:t>
        <a:bodyPr/>
        <a:lstStyle/>
        <a:p>
          <a:endParaRPr lang="fr-FR" sz="2200">
            <a:solidFill>
              <a:schemeClr val="bg1"/>
            </a:solidFill>
          </a:endParaRPr>
        </a:p>
      </dgm:t>
    </dgm:pt>
    <dgm:pt modelId="{6F36CB61-F222-4E37-B1A7-2347D6E9EF6C}">
      <dgm:prSet custT="1"/>
      <dgm:spPr/>
      <dgm:t>
        <a:bodyPr/>
        <a:lstStyle/>
        <a:p>
          <a:r>
            <a:rPr lang="fr-FR" sz="2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de la 35</a:t>
          </a:r>
          <a:r>
            <a:rPr lang="fr-FR" sz="22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a:t>
          </a:r>
          <a:r>
            <a:rPr lang="fr-FR" sz="2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heure hebdomadaire pour les entreprises qui n’ont pas annualisé leur temps de travail,</a:t>
          </a:r>
        </a:p>
      </dgm:t>
    </dgm:pt>
    <dgm:pt modelId="{F3B02396-57C8-478A-A143-616B722D0B73}" type="parTrans" cxnId="{8903AF0C-B637-4BE2-ABE0-2C9FD74CA782}">
      <dgm:prSet/>
      <dgm:spPr/>
      <dgm:t>
        <a:bodyPr/>
        <a:lstStyle/>
        <a:p>
          <a:endParaRPr lang="fr-FR" sz="2200">
            <a:solidFill>
              <a:schemeClr val="bg1"/>
            </a:solidFill>
          </a:endParaRPr>
        </a:p>
      </dgm:t>
    </dgm:pt>
    <dgm:pt modelId="{CE11FEF4-AD3E-4831-941C-2AE4C3F45E10}" type="sibTrans" cxnId="{8903AF0C-B637-4BE2-ABE0-2C9FD74CA782}">
      <dgm:prSet/>
      <dgm:spPr/>
      <dgm:t>
        <a:bodyPr/>
        <a:lstStyle/>
        <a:p>
          <a:endParaRPr lang="fr-FR" sz="2200">
            <a:solidFill>
              <a:schemeClr val="bg1"/>
            </a:solidFill>
          </a:endParaRPr>
        </a:p>
      </dgm:t>
    </dgm:pt>
    <dgm:pt modelId="{F7B65273-D393-4FB8-8B29-067302284473}">
      <dgm:prSet custT="1"/>
      <dgm:spPr/>
      <dgm:t>
        <a:bodyPr/>
        <a:lstStyle/>
        <a:p>
          <a:r>
            <a:rPr lang="fr-FR" sz="2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au-delà  de la 1 607</a:t>
          </a:r>
          <a:r>
            <a:rPr lang="fr-FR" sz="22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a:t>
          </a:r>
          <a:r>
            <a:rPr lang="fr-FR" sz="2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heure pour les entreprises qui ont annualisé leur temps de travail</a:t>
          </a:r>
        </a:p>
      </dgm:t>
    </dgm:pt>
    <dgm:pt modelId="{C13E2B63-0D8C-45B7-8F47-DC3E577D5CC0}" type="parTrans" cxnId="{C2EF3D4D-349F-4B54-A588-2C7831946225}">
      <dgm:prSet/>
      <dgm:spPr/>
      <dgm:t>
        <a:bodyPr/>
        <a:lstStyle/>
        <a:p>
          <a:endParaRPr lang="fr-FR" sz="2200">
            <a:solidFill>
              <a:schemeClr val="bg1"/>
            </a:solidFill>
          </a:endParaRPr>
        </a:p>
      </dgm:t>
    </dgm:pt>
    <dgm:pt modelId="{0A735B38-1E87-4921-80CA-54F269F97CF3}" type="sibTrans" cxnId="{C2EF3D4D-349F-4B54-A588-2C7831946225}">
      <dgm:prSet/>
      <dgm:spPr/>
      <dgm:t>
        <a:bodyPr/>
        <a:lstStyle/>
        <a:p>
          <a:endParaRPr lang="fr-FR" sz="2200">
            <a:solidFill>
              <a:schemeClr val="bg1"/>
            </a:solidFill>
          </a:endParaRPr>
        </a:p>
      </dgm:t>
    </dgm:pt>
    <dgm:pt modelId="{2163E966-B6E2-4358-9FBB-AE8DEFAFCC93}" type="pres">
      <dgm:prSet presAssocID="{2BB591D0-54B7-455D-A7A7-6FE81FE0907C}" presName="hierChild1" presStyleCnt="0">
        <dgm:presLayoutVars>
          <dgm:orgChart val="1"/>
          <dgm:chPref val="1"/>
          <dgm:dir/>
          <dgm:animOne val="branch"/>
          <dgm:animLvl val="lvl"/>
          <dgm:resizeHandles/>
        </dgm:presLayoutVars>
      </dgm:prSet>
      <dgm:spPr/>
    </dgm:pt>
    <dgm:pt modelId="{30C1AF0D-15E3-4BA4-AC35-A1DB46E2989F}" type="pres">
      <dgm:prSet presAssocID="{CAB30F7D-D334-4918-86BD-2FE7793E6CD4}" presName="hierRoot1" presStyleCnt="0">
        <dgm:presLayoutVars>
          <dgm:hierBranch val="init"/>
        </dgm:presLayoutVars>
      </dgm:prSet>
      <dgm:spPr/>
    </dgm:pt>
    <dgm:pt modelId="{FBAFB61F-9B57-43E7-A9F9-1810A2796AC3}" type="pres">
      <dgm:prSet presAssocID="{CAB30F7D-D334-4918-86BD-2FE7793E6CD4}" presName="rootComposite1" presStyleCnt="0"/>
      <dgm:spPr/>
    </dgm:pt>
    <dgm:pt modelId="{178A6A1B-A456-460D-8D10-8E04DBEF5A95}" type="pres">
      <dgm:prSet presAssocID="{CAB30F7D-D334-4918-86BD-2FE7793E6CD4}" presName="rootText1" presStyleLbl="node0" presStyleIdx="0" presStyleCnt="1" custScaleX="82319">
        <dgm:presLayoutVars>
          <dgm:chPref val="3"/>
        </dgm:presLayoutVars>
      </dgm:prSet>
      <dgm:spPr/>
    </dgm:pt>
    <dgm:pt modelId="{E07B7039-2055-4EE9-8570-E24DA1DB0266}" type="pres">
      <dgm:prSet presAssocID="{CAB30F7D-D334-4918-86BD-2FE7793E6CD4}" presName="rootConnector1" presStyleLbl="node1" presStyleIdx="0" presStyleCnt="0"/>
      <dgm:spPr/>
    </dgm:pt>
    <dgm:pt modelId="{5E243949-D807-4CE0-9D0A-052D83CDD639}" type="pres">
      <dgm:prSet presAssocID="{CAB30F7D-D334-4918-86BD-2FE7793E6CD4}" presName="hierChild2" presStyleCnt="0"/>
      <dgm:spPr/>
    </dgm:pt>
    <dgm:pt modelId="{F7371676-61C0-440E-B356-0E0B9A6FBE3C}" type="pres">
      <dgm:prSet presAssocID="{F3B02396-57C8-478A-A143-616B722D0B73}" presName="Name64" presStyleLbl="parChTrans1D2" presStyleIdx="0" presStyleCnt="2"/>
      <dgm:spPr/>
    </dgm:pt>
    <dgm:pt modelId="{CB3BD6A8-E6DC-4BBB-8BD5-E47FD6AF8350}" type="pres">
      <dgm:prSet presAssocID="{6F36CB61-F222-4E37-B1A7-2347D6E9EF6C}" presName="hierRoot2" presStyleCnt="0">
        <dgm:presLayoutVars>
          <dgm:hierBranch val="init"/>
        </dgm:presLayoutVars>
      </dgm:prSet>
      <dgm:spPr/>
    </dgm:pt>
    <dgm:pt modelId="{49DEDB2F-11AD-4577-91EE-CBC6BEC83180}" type="pres">
      <dgm:prSet presAssocID="{6F36CB61-F222-4E37-B1A7-2347D6E9EF6C}" presName="rootComposite" presStyleCnt="0"/>
      <dgm:spPr/>
    </dgm:pt>
    <dgm:pt modelId="{434AB2B6-A4CD-4C57-9D46-1B83F1428ABC}" type="pres">
      <dgm:prSet presAssocID="{6F36CB61-F222-4E37-B1A7-2347D6E9EF6C}" presName="rootText" presStyleLbl="node2" presStyleIdx="0" presStyleCnt="2" custScaleX="155648">
        <dgm:presLayoutVars>
          <dgm:chPref val="3"/>
        </dgm:presLayoutVars>
      </dgm:prSet>
      <dgm:spPr/>
    </dgm:pt>
    <dgm:pt modelId="{53D15F3A-7B99-409F-93BB-3064921D766D}" type="pres">
      <dgm:prSet presAssocID="{6F36CB61-F222-4E37-B1A7-2347D6E9EF6C}" presName="rootConnector" presStyleLbl="node2" presStyleIdx="0" presStyleCnt="2"/>
      <dgm:spPr/>
    </dgm:pt>
    <dgm:pt modelId="{6CEE1CEC-0003-4299-8E6D-A4D6588EAA23}" type="pres">
      <dgm:prSet presAssocID="{6F36CB61-F222-4E37-B1A7-2347D6E9EF6C}" presName="hierChild4" presStyleCnt="0"/>
      <dgm:spPr/>
    </dgm:pt>
    <dgm:pt modelId="{1F2E2807-4EA4-46AA-8D41-9E4856D6199F}" type="pres">
      <dgm:prSet presAssocID="{6F36CB61-F222-4E37-B1A7-2347D6E9EF6C}" presName="hierChild5" presStyleCnt="0"/>
      <dgm:spPr/>
    </dgm:pt>
    <dgm:pt modelId="{8ED3BF47-87D2-4D85-ADE5-AFE4F553EB48}" type="pres">
      <dgm:prSet presAssocID="{C13E2B63-0D8C-45B7-8F47-DC3E577D5CC0}" presName="Name64" presStyleLbl="parChTrans1D2" presStyleIdx="1" presStyleCnt="2"/>
      <dgm:spPr/>
    </dgm:pt>
    <dgm:pt modelId="{2AEA1821-76F3-4E0D-9CEE-6AC6F0540900}" type="pres">
      <dgm:prSet presAssocID="{F7B65273-D393-4FB8-8B29-067302284473}" presName="hierRoot2" presStyleCnt="0">
        <dgm:presLayoutVars>
          <dgm:hierBranch val="init"/>
        </dgm:presLayoutVars>
      </dgm:prSet>
      <dgm:spPr/>
    </dgm:pt>
    <dgm:pt modelId="{B37B90A4-E468-4A64-A95D-1DE975CF61F6}" type="pres">
      <dgm:prSet presAssocID="{F7B65273-D393-4FB8-8B29-067302284473}" presName="rootComposite" presStyleCnt="0"/>
      <dgm:spPr/>
    </dgm:pt>
    <dgm:pt modelId="{D61A5F3E-7DC3-4230-9BF6-C79D616CA2DE}" type="pres">
      <dgm:prSet presAssocID="{F7B65273-D393-4FB8-8B29-067302284473}" presName="rootText" presStyleLbl="node2" presStyleIdx="1" presStyleCnt="2" custScaleX="155648" custScaleY="77523" custLinFactNeighborX="327">
        <dgm:presLayoutVars>
          <dgm:chPref val="3"/>
        </dgm:presLayoutVars>
      </dgm:prSet>
      <dgm:spPr/>
    </dgm:pt>
    <dgm:pt modelId="{8C95A8D4-4E44-40A8-869C-909E8CCAEDDF}" type="pres">
      <dgm:prSet presAssocID="{F7B65273-D393-4FB8-8B29-067302284473}" presName="rootConnector" presStyleLbl="node2" presStyleIdx="1" presStyleCnt="2"/>
      <dgm:spPr/>
    </dgm:pt>
    <dgm:pt modelId="{4A4312B6-36C1-4ECC-8DC5-DBAF73486D94}" type="pres">
      <dgm:prSet presAssocID="{F7B65273-D393-4FB8-8B29-067302284473}" presName="hierChild4" presStyleCnt="0"/>
      <dgm:spPr/>
    </dgm:pt>
    <dgm:pt modelId="{58D28DEF-C085-4CC0-A747-698ED5C1DCC6}" type="pres">
      <dgm:prSet presAssocID="{F7B65273-D393-4FB8-8B29-067302284473}" presName="hierChild5" presStyleCnt="0"/>
      <dgm:spPr/>
    </dgm:pt>
    <dgm:pt modelId="{76E23C34-5588-499B-A0DA-DF51844AD012}" type="pres">
      <dgm:prSet presAssocID="{CAB30F7D-D334-4918-86BD-2FE7793E6CD4}" presName="hierChild3" presStyleCnt="0"/>
      <dgm:spPr/>
    </dgm:pt>
  </dgm:ptLst>
  <dgm:cxnLst>
    <dgm:cxn modelId="{8903AF0C-B637-4BE2-ABE0-2C9FD74CA782}" srcId="{CAB30F7D-D334-4918-86BD-2FE7793E6CD4}" destId="{6F36CB61-F222-4E37-B1A7-2347D6E9EF6C}" srcOrd="0" destOrd="0" parTransId="{F3B02396-57C8-478A-A143-616B722D0B73}" sibTransId="{CE11FEF4-AD3E-4831-941C-2AE4C3F45E10}"/>
    <dgm:cxn modelId="{80B5EB0F-75DE-4B41-94C3-705D66FBC9B3}" type="presOf" srcId="{F3B02396-57C8-478A-A143-616B722D0B73}" destId="{F7371676-61C0-440E-B356-0E0B9A6FBE3C}" srcOrd="0" destOrd="0" presId="urn:microsoft.com/office/officeart/2009/3/layout/HorizontalOrganizationChart"/>
    <dgm:cxn modelId="{A65FAA16-6494-4B20-8780-087855B58B1B}" type="presOf" srcId="{F7B65273-D393-4FB8-8B29-067302284473}" destId="{8C95A8D4-4E44-40A8-869C-909E8CCAEDDF}" srcOrd="1" destOrd="0" presId="urn:microsoft.com/office/officeart/2009/3/layout/HorizontalOrganizationChart"/>
    <dgm:cxn modelId="{009DFC4B-8C6E-4FDB-954C-369EDCCE8D5E}" type="presOf" srcId="{CAB30F7D-D334-4918-86BD-2FE7793E6CD4}" destId="{E07B7039-2055-4EE9-8570-E24DA1DB0266}" srcOrd="1" destOrd="0" presId="urn:microsoft.com/office/officeart/2009/3/layout/HorizontalOrganizationChart"/>
    <dgm:cxn modelId="{C2EF3D4D-349F-4B54-A588-2C7831946225}" srcId="{CAB30F7D-D334-4918-86BD-2FE7793E6CD4}" destId="{F7B65273-D393-4FB8-8B29-067302284473}" srcOrd="1" destOrd="0" parTransId="{C13E2B63-0D8C-45B7-8F47-DC3E577D5CC0}" sibTransId="{0A735B38-1E87-4921-80CA-54F269F97CF3}"/>
    <dgm:cxn modelId="{1229F181-EB81-4649-AC4D-C436612E1875}" type="presOf" srcId="{6F36CB61-F222-4E37-B1A7-2347D6E9EF6C}" destId="{53D15F3A-7B99-409F-93BB-3064921D766D}" srcOrd="1" destOrd="0" presId="urn:microsoft.com/office/officeart/2009/3/layout/HorizontalOrganizationChart"/>
    <dgm:cxn modelId="{7CF7EAAA-DF5D-42BE-A8A5-E39FD0510544}" type="presOf" srcId="{CAB30F7D-D334-4918-86BD-2FE7793E6CD4}" destId="{178A6A1B-A456-460D-8D10-8E04DBEF5A95}" srcOrd="0" destOrd="0" presId="urn:microsoft.com/office/officeart/2009/3/layout/HorizontalOrganizationChart"/>
    <dgm:cxn modelId="{D5F1CCC1-9C1F-43E3-9711-C57832C0D068}" type="presOf" srcId="{6F36CB61-F222-4E37-B1A7-2347D6E9EF6C}" destId="{434AB2B6-A4CD-4C57-9D46-1B83F1428ABC}" srcOrd="0" destOrd="0" presId="urn:microsoft.com/office/officeart/2009/3/layout/HorizontalOrganizationChart"/>
    <dgm:cxn modelId="{9ABF9BC3-0B41-40C3-AA5D-6BA9D7D83B87}" type="presOf" srcId="{2BB591D0-54B7-455D-A7A7-6FE81FE0907C}" destId="{2163E966-B6E2-4358-9FBB-AE8DEFAFCC93}" srcOrd="0" destOrd="0" presId="urn:microsoft.com/office/officeart/2009/3/layout/HorizontalOrganizationChart"/>
    <dgm:cxn modelId="{98777FD1-1C46-4A32-8DB2-F41BF856C905}" type="presOf" srcId="{F7B65273-D393-4FB8-8B29-067302284473}" destId="{D61A5F3E-7DC3-4230-9BF6-C79D616CA2DE}" srcOrd="0" destOrd="0" presId="urn:microsoft.com/office/officeart/2009/3/layout/HorizontalOrganizationChart"/>
    <dgm:cxn modelId="{E0D10CE1-1F3A-4FF8-8A56-44ACE7953E9B}" type="presOf" srcId="{C13E2B63-0D8C-45B7-8F47-DC3E577D5CC0}" destId="{8ED3BF47-87D2-4D85-ADE5-AFE4F553EB48}" srcOrd="0" destOrd="0" presId="urn:microsoft.com/office/officeart/2009/3/layout/HorizontalOrganizationChart"/>
    <dgm:cxn modelId="{DF3393EC-4F3C-4511-8FBC-67BED9D62B7F}" srcId="{2BB591D0-54B7-455D-A7A7-6FE81FE0907C}" destId="{CAB30F7D-D334-4918-86BD-2FE7793E6CD4}" srcOrd="0" destOrd="0" parTransId="{9E9C5202-7280-4AC6-AFCF-AB0F91566AB1}" sibTransId="{CC67287F-9FAA-4332-B553-E1B29879F871}"/>
    <dgm:cxn modelId="{6159C4F7-00A6-4F3A-B836-AA1FB7FF65B6}" type="presParOf" srcId="{2163E966-B6E2-4358-9FBB-AE8DEFAFCC93}" destId="{30C1AF0D-15E3-4BA4-AC35-A1DB46E2989F}" srcOrd="0" destOrd="0" presId="urn:microsoft.com/office/officeart/2009/3/layout/HorizontalOrganizationChart"/>
    <dgm:cxn modelId="{6F3C3751-A214-40CA-972B-AFC1FAE9306B}" type="presParOf" srcId="{30C1AF0D-15E3-4BA4-AC35-A1DB46E2989F}" destId="{FBAFB61F-9B57-43E7-A9F9-1810A2796AC3}" srcOrd="0" destOrd="0" presId="urn:microsoft.com/office/officeart/2009/3/layout/HorizontalOrganizationChart"/>
    <dgm:cxn modelId="{31C5A050-BC23-430A-B564-A372114D03D4}" type="presParOf" srcId="{FBAFB61F-9B57-43E7-A9F9-1810A2796AC3}" destId="{178A6A1B-A456-460D-8D10-8E04DBEF5A95}" srcOrd="0" destOrd="0" presId="urn:microsoft.com/office/officeart/2009/3/layout/HorizontalOrganizationChart"/>
    <dgm:cxn modelId="{84C876C3-7BD4-421D-84D5-919C6C3D3FBA}" type="presParOf" srcId="{FBAFB61F-9B57-43E7-A9F9-1810A2796AC3}" destId="{E07B7039-2055-4EE9-8570-E24DA1DB0266}" srcOrd="1" destOrd="0" presId="urn:microsoft.com/office/officeart/2009/3/layout/HorizontalOrganizationChart"/>
    <dgm:cxn modelId="{1EEA3B01-7AC5-4797-8E67-D46EA5C06279}" type="presParOf" srcId="{30C1AF0D-15E3-4BA4-AC35-A1DB46E2989F}" destId="{5E243949-D807-4CE0-9D0A-052D83CDD639}" srcOrd="1" destOrd="0" presId="urn:microsoft.com/office/officeart/2009/3/layout/HorizontalOrganizationChart"/>
    <dgm:cxn modelId="{BC57FEC2-B5BD-493A-A688-72B0AB52CB8C}" type="presParOf" srcId="{5E243949-D807-4CE0-9D0A-052D83CDD639}" destId="{F7371676-61C0-440E-B356-0E0B9A6FBE3C}" srcOrd="0" destOrd="0" presId="urn:microsoft.com/office/officeart/2009/3/layout/HorizontalOrganizationChart"/>
    <dgm:cxn modelId="{FE8DCBAB-10E8-4E37-B8DE-1AF8B1D1A7B6}" type="presParOf" srcId="{5E243949-D807-4CE0-9D0A-052D83CDD639}" destId="{CB3BD6A8-E6DC-4BBB-8BD5-E47FD6AF8350}" srcOrd="1" destOrd="0" presId="urn:microsoft.com/office/officeart/2009/3/layout/HorizontalOrganizationChart"/>
    <dgm:cxn modelId="{5B08E996-E00E-4D94-88AE-4F8E05F56625}" type="presParOf" srcId="{CB3BD6A8-E6DC-4BBB-8BD5-E47FD6AF8350}" destId="{49DEDB2F-11AD-4577-91EE-CBC6BEC83180}" srcOrd="0" destOrd="0" presId="urn:microsoft.com/office/officeart/2009/3/layout/HorizontalOrganizationChart"/>
    <dgm:cxn modelId="{320F3589-A5CD-4F70-BDC3-926BE2E63C0A}" type="presParOf" srcId="{49DEDB2F-11AD-4577-91EE-CBC6BEC83180}" destId="{434AB2B6-A4CD-4C57-9D46-1B83F1428ABC}" srcOrd="0" destOrd="0" presId="urn:microsoft.com/office/officeart/2009/3/layout/HorizontalOrganizationChart"/>
    <dgm:cxn modelId="{494AB385-5C86-4191-A82F-254429ED4B6A}" type="presParOf" srcId="{49DEDB2F-11AD-4577-91EE-CBC6BEC83180}" destId="{53D15F3A-7B99-409F-93BB-3064921D766D}" srcOrd="1" destOrd="0" presId="urn:microsoft.com/office/officeart/2009/3/layout/HorizontalOrganizationChart"/>
    <dgm:cxn modelId="{5D6B50DE-3A70-4034-9737-BED7A3A7F29D}" type="presParOf" srcId="{CB3BD6A8-E6DC-4BBB-8BD5-E47FD6AF8350}" destId="{6CEE1CEC-0003-4299-8E6D-A4D6588EAA23}" srcOrd="1" destOrd="0" presId="urn:microsoft.com/office/officeart/2009/3/layout/HorizontalOrganizationChart"/>
    <dgm:cxn modelId="{5E4D993E-AAD6-4E65-ADE0-8EAEF7DDDFCD}" type="presParOf" srcId="{CB3BD6A8-E6DC-4BBB-8BD5-E47FD6AF8350}" destId="{1F2E2807-4EA4-46AA-8D41-9E4856D6199F}" srcOrd="2" destOrd="0" presId="urn:microsoft.com/office/officeart/2009/3/layout/HorizontalOrganizationChart"/>
    <dgm:cxn modelId="{555AC480-BC1E-4B1C-BEDD-1CADFB3186A8}" type="presParOf" srcId="{5E243949-D807-4CE0-9D0A-052D83CDD639}" destId="{8ED3BF47-87D2-4D85-ADE5-AFE4F553EB48}" srcOrd="2" destOrd="0" presId="urn:microsoft.com/office/officeart/2009/3/layout/HorizontalOrganizationChart"/>
    <dgm:cxn modelId="{05BB3DB3-CCA7-4DCD-BFD3-49569C75C7F7}" type="presParOf" srcId="{5E243949-D807-4CE0-9D0A-052D83CDD639}" destId="{2AEA1821-76F3-4E0D-9CEE-6AC6F0540900}" srcOrd="3" destOrd="0" presId="urn:microsoft.com/office/officeart/2009/3/layout/HorizontalOrganizationChart"/>
    <dgm:cxn modelId="{983C96D1-C6E4-4507-BA06-413FD9498D63}" type="presParOf" srcId="{2AEA1821-76F3-4E0D-9CEE-6AC6F0540900}" destId="{B37B90A4-E468-4A64-A95D-1DE975CF61F6}" srcOrd="0" destOrd="0" presId="urn:microsoft.com/office/officeart/2009/3/layout/HorizontalOrganizationChart"/>
    <dgm:cxn modelId="{7FEEFEC7-C0A6-4A1E-A961-17463A35F893}" type="presParOf" srcId="{B37B90A4-E468-4A64-A95D-1DE975CF61F6}" destId="{D61A5F3E-7DC3-4230-9BF6-C79D616CA2DE}" srcOrd="0" destOrd="0" presId="urn:microsoft.com/office/officeart/2009/3/layout/HorizontalOrganizationChart"/>
    <dgm:cxn modelId="{CDD7472A-91C9-4510-96DC-EA8FD6875807}" type="presParOf" srcId="{B37B90A4-E468-4A64-A95D-1DE975CF61F6}" destId="{8C95A8D4-4E44-40A8-869C-909E8CCAEDDF}" srcOrd="1" destOrd="0" presId="urn:microsoft.com/office/officeart/2009/3/layout/HorizontalOrganizationChart"/>
    <dgm:cxn modelId="{360FC608-D2F4-4876-9FB3-26B72D90EF21}" type="presParOf" srcId="{2AEA1821-76F3-4E0D-9CEE-6AC6F0540900}" destId="{4A4312B6-36C1-4ECC-8DC5-DBAF73486D94}" srcOrd="1" destOrd="0" presId="urn:microsoft.com/office/officeart/2009/3/layout/HorizontalOrganizationChart"/>
    <dgm:cxn modelId="{0FBE7EB1-6961-4F6D-8156-9578C444AA49}" type="presParOf" srcId="{2AEA1821-76F3-4E0D-9CEE-6AC6F0540900}" destId="{58D28DEF-C085-4CC0-A747-698ED5C1DCC6}" srcOrd="2" destOrd="0" presId="urn:microsoft.com/office/officeart/2009/3/layout/HorizontalOrganizationChart"/>
    <dgm:cxn modelId="{34EA0C11-ED91-4D25-B9C4-AA0F85915508}" type="presParOf" srcId="{30C1AF0D-15E3-4BA4-AC35-A1DB46E2989F}" destId="{76E23C34-5588-499B-A0DA-DF51844AD01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70AD9-0910-4ACB-9CAF-531FCA4893B8}">
      <dsp:nvSpPr>
        <dsp:cNvPr id="0" name=""/>
        <dsp:cNvSpPr/>
      </dsp:nvSpPr>
      <dsp:spPr>
        <a:xfrm>
          <a:off x="0" y="0"/>
          <a:ext cx="8491431" cy="6469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L’employeur négocie un niveau de cofinancement avec les salariés</a:t>
          </a:r>
        </a:p>
      </dsp:txBody>
      <dsp:txXfrm>
        <a:off x="18948" y="18948"/>
        <a:ext cx="7717643" cy="609042"/>
      </dsp:txXfrm>
    </dsp:sp>
    <dsp:sp modelId="{D5DE2FA0-B9CF-461B-9223-F710ABC53659}">
      <dsp:nvSpPr>
        <dsp:cNvPr id="0" name=""/>
        <dsp:cNvSpPr/>
      </dsp:nvSpPr>
      <dsp:spPr>
        <a:xfrm>
          <a:off x="634100" y="736790"/>
          <a:ext cx="8491431" cy="6469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L’employeur commande et paye les titres à un organisme affilié à la commission nationale des titres-restaurant</a:t>
          </a:r>
        </a:p>
      </dsp:txBody>
      <dsp:txXfrm>
        <a:off x="653048" y="755738"/>
        <a:ext cx="7398925" cy="609042"/>
      </dsp:txXfrm>
    </dsp:sp>
    <dsp:sp modelId="{C61459C2-CFC0-4B4B-B434-04E6D58A3E6B}">
      <dsp:nvSpPr>
        <dsp:cNvPr id="0" name=""/>
        <dsp:cNvSpPr/>
      </dsp:nvSpPr>
      <dsp:spPr>
        <a:xfrm>
          <a:off x="1268200" y="1473581"/>
          <a:ext cx="8491431" cy="6469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L’organisme envoie les titres à l’employeur qui les distribue aux salariés et collaborateurs éligibles ;</a:t>
          </a:r>
        </a:p>
      </dsp:txBody>
      <dsp:txXfrm>
        <a:off x="1287148" y="1492529"/>
        <a:ext cx="7398925" cy="609042"/>
      </dsp:txXfrm>
    </dsp:sp>
    <dsp:sp modelId="{2A7B4A50-75E7-4E74-B15C-B072B375079B}">
      <dsp:nvSpPr>
        <dsp:cNvPr id="0" name=""/>
        <dsp:cNvSpPr/>
      </dsp:nvSpPr>
      <dsp:spPr>
        <a:xfrm>
          <a:off x="1902301" y="2210371"/>
          <a:ext cx="8491431" cy="6469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contribution du salarié est retenue sur son salaire ;</a:t>
          </a:r>
        </a:p>
      </dsp:txBody>
      <dsp:txXfrm>
        <a:off x="1921249" y="2229319"/>
        <a:ext cx="7398925" cy="609041"/>
      </dsp:txXfrm>
    </dsp:sp>
    <dsp:sp modelId="{F60E609F-0B4E-47F0-B9BF-27E5DD228254}">
      <dsp:nvSpPr>
        <dsp:cNvPr id="0" name=""/>
        <dsp:cNvSpPr/>
      </dsp:nvSpPr>
      <dsp:spPr>
        <a:xfrm>
          <a:off x="2282422" y="2947162"/>
          <a:ext cx="8491431" cy="6469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 salarié utilise les titres pour régler ses dépenses alimentaires auprès des commerces affiliés ;</a:t>
          </a:r>
        </a:p>
      </dsp:txBody>
      <dsp:txXfrm>
        <a:off x="2301370" y="2966110"/>
        <a:ext cx="7398925" cy="609042"/>
      </dsp:txXfrm>
    </dsp:sp>
    <dsp:sp modelId="{36EA2E42-A79F-40C8-AC58-DDC5971C0FE5}">
      <dsp:nvSpPr>
        <dsp:cNvPr id="0" name=""/>
        <dsp:cNvSpPr/>
      </dsp:nvSpPr>
      <dsp:spPr>
        <a:xfrm>
          <a:off x="8070921" y="472624"/>
          <a:ext cx="420509" cy="42050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schemeClr val="bg1"/>
            </a:solidFill>
            <a:latin typeface="Arial" panose="020B0604020202020204" pitchFamily="34" charset="0"/>
            <a:cs typeface="Arial" panose="020B0604020202020204" pitchFamily="34" charset="0"/>
          </a:endParaRPr>
        </a:p>
      </dsp:txBody>
      <dsp:txXfrm>
        <a:off x="8165536" y="472624"/>
        <a:ext cx="231279" cy="316433"/>
      </dsp:txXfrm>
    </dsp:sp>
    <dsp:sp modelId="{568404F4-C288-4E4A-88B8-6CFFDF513848}">
      <dsp:nvSpPr>
        <dsp:cNvPr id="0" name=""/>
        <dsp:cNvSpPr/>
      </dsp:nvSpPr>
      <dsp:spPr>
        <a:xfrm>
          <a:off x="8705022" y="1209414"/>
          <a:ext cx="420509" cy="42050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schemeClr val="bg1"/>
            </a:solidFill>
            <a:latin typeface="Arial" panose="020B0604020202020204" pitchFamily="34" charset="0"/>
            <a:cs typeface="Arial" panose="020B0604020202020204" pitchFamily="34" charset="0"/>
          </a:endParaRPr>
        </a:p>
      </dsp:txBody>
      <dsp:txXfrm>
        <a:off x="8799637" y="1209414"/>
        <a:ext cx="231279" cy="316433"/>
      </dsp:txXfrm>
    </dsp:sp>
    <dsp:sp modelId="{196EA3BC-E448-43F1-AEDA-A173ABA2FA08}">
      <dsp:nvSpPr>
        <dsp:cNvPr id="0" name=""/>
        <dsp:cNvSpPr/>
      </dsp:nvSpPr>
      <dsp:spPr>
        <a:xfrm>
          <a:off x="9339122" y="1935422"/>
          <a:ext cx="420509" cy="42050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schemeClr val="bg1"/>
            </a:solidFill>
            <a:latin typeface="Arial" panose="020B0604020202020204" pitchFamily="34" charset="0"/>
            <a:cs typeface="Arial" panose="020B0604020202020204" pitchFamily="34" charset="0"/>
          </a:endParaRPr>
        </a:p>
      </dsp:txBody>
      <dsp:txXfrm>
        <a:off x="9433737" y="1935422"/>
        <a:ext cx="231279" cy="316433"/>
      </dsp:txXfrm>
    </dsp:sp>
    <dsp:sp modelId="{CBC65EE7-E6C5-4AFE-B64F-BF8ADEBA8F60}">
      <dsp:nvSpPr>
        <dsp:cNvPr id="0" name=""/>
        <dsp:cNvSpPr/>
      </dsp:nvSpPr>
      <dsp:spPr>
        <a:xfrm>
          <a:off x="9973222" y="2679401"/>
          <a:ext cx="420509" cy="42050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r-FR" sz="2000" b="1" kern="1200">
            <a:solidFill>
              <a:schemeClr val="bg1"/>
            </a:solidFill>
            <a:latin typeface="Arial" panose="020B0604020202020204" pitchFamily="34" charset="0"/>
            <a:cs typeface="Arial" panose="020B0604020202020204" pitchFamily="34" charset="0"/>
          </a:endParaRPr>
        </a:p>
      </dsp:txBody>
      <dsp:txXfrm>
        <a:off x="10067837" y="2679401"/>
        <a:ext cx="231279" cy="31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3BF47-87D2-4D85-ADE5-AFE4F553EB48}">
      <dsp:nvSpPr>
        <dsp:cNvPr id="0" name=""/>
        <dsp:cNvSpPr/>
      </dsp:nvSpPr>
      <dsp:spPr>
        <a:xfrm>
          <a:off x="3595608" y="1449238"/>
          <a:ext cx="883227" cy="934195"/>
        </a:xfrm>
        <a:custGeom>
          <a:avLst/>
          <a:gdLst/>
          <a:ahLst/>
          <a:cxnLst/>
          <a:rect l="0" t="0" r="0" b="0"/>
          <a:pathLst>
            <a:path>
              <a:moveTo>
                <a:pt x="0" y="0"/>
              </a:moveTo>
              <a:lnTo>
                <a:pt x="448717" y="0"/>
              </a:lnTo>
              <a:lnTo>
                <a:pt x="448717" y="934195"/>
              </a:lnTo>
              <a:lnTo>
                <a:pt x="883227" y="93419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371676-61C0-440E-B356-0E0B9A6FBE3C}">
      <dsp:nvSpPr>
        <dsp:cNvPr id="0" name=""/>
        <dsp:cNvSpPr/>
      </dsp:nvSpPr>
      <dsp:spPr>
        <a:xfrm>
          <a:off x="3595608" y="663981"/>
          <a:ext cx="869018" cy="785256"/>
        </a:xfrm>
        <a:custGeom>
          <a:avLst/>
          <a:gdLst/>
          <a:ahLst/>
          <a:cxnLst/>
          <a:rect l="0" t="0" r="0" b="0"/>
          <a:pathLst>
            <a:path>
              <a:moveTo>
                <a:pt x="0" y="785256"/>
              </a:moveTo>
              <a:lnTo>
                <a:pt x="434509" y="785256"/>
              </a:lnTo>
              <a:lnTo>
                <a:pt x="434509" y="0"/>
              </a:lnTo>
              <a:lnTo>
                <a:pt x="86901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A6A1B-A456-460D-8D10-8E04DBEF5A95}">
      <dsp:nvSpPr>
        <dsp:cNvPr id="0" name=""/>
        <dsp:cNvSpPr/>
      </dsp:nvSpPr>
      <dsp:spPr>
        <a:xfrm>
          <a:off x="18770" y="786611"/>
          <a:ext cx="3576838" cy="132525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Ce sont les heures de travail effectuées au-delà </a:t>
          </a:r>
          <a:endParaRPr lang="fr-FR" sz="2200" kern="1200" dirty="0">
            <a:solidFill>
              <a:schemeClr val="bg1"/>
            </a:solidFill>
          </a:endParaRPr>
        </a:p>
      </dsp:txBody>
      <dsp:txXfrm>
        <a:off x="18770" y="786611"/>
        <a:ext cx="3576838" cy="1325253"/>
      </dsp:txXfrm>
    </dsp:sp>
    <dsp:sp modelId="{434AB2B6-A4CD-4C57-9D46-1B83F1428ABC}">
      <dsp:nvSpPr>
        <dsp:cNvPr id="0" name=""/>
        <dsp:cNvSpPr/>
      </dsp:nvSpPr>
      <dsp:spPr>
        <a:xfrm>
          <a:off x="4464626" y="1354"/>
          <a:ext cx="6763052" cy="132525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de la 35</a:t>
          </a:r>
          <a:r>
            <a:rPr lang="fr-FR" sz="2200" kern="12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a:t>
          </a:r>
          <a:r>
            <a:rPr lang="fr-FR" sz="2200" kern="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heure hebdomadaire pour les entreprises qui n’ont pas annualisé leur temps de travail,</a:t>
          </a:r>
        </a:p>
      </dsp:txBody>
      <dsp:txXfrm>
        <a:off x="4464626" y="1354"/>
        <a:ext cx="6763052" cy="1325253"/>
      </dsp:txXfrm>
    </dsp:sp>
    <dsp:sp modelId="{D61A5F3E-7DC3-4230-9BF6-C79D616CA2DE}">
      <dsp:nvSpPr>
        <dsp:cNvPr id="0" name=""/>
        <dsp:cNvSpPr/>
      </dsp:nvSpPr>
      <dsp:spPr>
        <a:xfrm>
          <a:off x="4478835" y="1869745"/>
          <a:ext cx="6763052" cy="10273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au-delà  de la 1 607</a:t>
          </a:r>
          <a:r>
            <a:rPr lang="fr-FR" sz="2200" kern="12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a:t>
          </a:r>
          <a:r>
            <a:rPr lang="fr-FR" sz="2200" kern="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heure pour les entreprises qui ont annualisé leur temps de travail</a:t>
          </a:r>
        </a:p>
      </dsp:txBody>
      <dsp:txXfrm>
        <a:off x="4478835" y="1869745"/>
        <a:ext cx="6763052" cy="10273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28601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28/02/2023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04178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98506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85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593107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23882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25067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0721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37740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81545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27903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367CA6-DE09-4763-9ADC-881E8981A047}" type="datetimeFigureOut">
              <a:rPr lang="fr-FR" smtClean="0"/>
              <a:t>28/02/2023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3458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28/02/2023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88881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44256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90100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84886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28/02/2023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12399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367CA6-DE09-4763-9ADC-881E8981A047}" type="datetimeFigureOut">
              <a:rPr lang="fr-FR" smtClean="0"/>
              <a:t>28/02/2023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C41E23-6D4D-40FE-B6C3-6A9AB68117CE}" type="slidenum">
              <a:rPr lang="fr-FR" smtClean="0"/>
              <a:t>‹N°›</a:t>
            </a:fld>
            <a:endParaRPr lang="fr-FR"/>
          </a:p>
        </p:txBody>
      </p:sp>
    </p:spTree>
    <p:extLst>
      <p:ext uri="{BB962C8B-B14F-4D97-AF65-F5344CB8AC3E}">
        <p14:creationId xmlns:p14="http://schemas.microsoft.com/office/powerpoint/2010/main" val="33641556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hyperlink" Target="https://www.justice.fr/simulateurs/saisies-remunerations#details" TargetMode="External"/><Relationship Id="rId1" Type="http://schemas.openxmlformats.org/officeDocument/2006/relationships/slideLayout" Target="../slideLayouts/slideLayout1.xml"/><Relationship Id="rId4" Type="http://schemas.openxmlformats.org/officeDocument/2006/relationships/image" Target="../media/image10.tmp"/></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098867" cy="651932"/>
          </a:xfrm>
        </p:spPr>
        <p:txBody>
          <a:bodyPr>
            <a:noAutofit/>
          </a:bodyPr>
          <a:lstStyle/>
          <a:p>
            <a:r>
              <a:rPr lang="fr-FR" sz="2400" b="1" dirty="0">
                <a:latin typeface="Arial" panose="020B0604020202020204" pitchFamily="34" charset="0"/>
                <a:cs typeface="Arial" panose="020B0604020202020204" pitchFamily="34" charset="0"/>
              </a:rPr>
              <a:t>Chap. 4 – Préparer et contrôler les éléments de la paie et les déclarations sociales</a:t>
            </a:r>
            <a:endParaRPr lang="fr-FR" sz="2800" dirty="0">
              <a:latin typeface="Arial" panose="020B0604020202020204" pitchFamily="34" charset="0"/>
              <a:cs typeface="Arial" panose="020B0604020202020204" pitchFamily="34" charset="0"/>
            </a:endParaRPr>
          </a:p>
        </p:txBody>
      </p:sp>
      <p:sp>
        <p:nvSpPr>
          <p:cNvPr id="5" name="ZoneTexte 4"/>
          <p:cNvSpPr txBox="1"/>
          <p:nvPr/>
        </p:nvSpPr>
        <p:spPr>
          <a:xfrm>
            <a:off x="169333" y="651929"/>
            <a:ext cx="7565366" cy="104644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 Calculer un bulletin de salaire</a:t>
            </a:r>
          </a:p>
          <a:p>
            <a:pPr>
              <a:spcBef>
                <a:spcPts val="1200"/>
              </a:spcBef>
            </a:pPr>
            <a:r>
              <a:rPr lang="fr-FR" sz="2400" b="1" dirty="0">
                <a:solidFill>
                  <a:srgbClr val="FFFF00"/>
                </a:solidFill>
                <a:latin typeface="Arial" panose="020B0604020202020204" pitchFamily="34" charset="0"/>
                <a:cs typeface="Arial" panose="020B0604020202020204" pitchFamily="34" charset="0"/>
              </a:rPr>
              <a:t>3.1. Calculer le salaire brut</a:t>
            </a:r>
          </a:p>
        </p:txBody>
      </p:sp>
      <p:graphicFrame>
        <p:nvGraphicFramePr>
          <p:cNvPr id="4" name="Tableau 3"/>
          <p:cNvGraphicFramePr>
            <a:graphicFrameLocks noGrp="1"/>
          </p:cNvGraphicFramePr>
          <p:nvPr>
            <p:extLst>
              <p:ext uri="{D42A27DB-BD31-4B8C-83A1-F6EECF244321}">
                <p14:modId xmlns:p14="http://schemas.microsoft.com/office/powerpoint/2010/main" val="1834241595"/>
              </p:ext>
            </p:extLst>
          </p:nvPr>
        </p:nvGraphicFramePr>
        <p:xfrm>
          <a:off x="655608" y="2297795"/>
          <a:ext cx="11231592" cy="3370638"/>
        </p:xfrm>
        <a:graphic>
          <a:graphicData uri="http://schemas.openxmlformats.org/drawingml/2006/table">
            <a:tbl>
              <a:tblPr>
                <a:tableStyleId>{073A0DAA-6AF3-43AB-8588-CEC1D06C72B9}</a:tableStyleId>
              </a:tblPr>
              <a:tblGrid>
                <a:gridCol w="11231592">
                  <a:extLst>
                    <a:ext uri="{9D8B030D-6E8A-4147-A177-3AD203B41FA5}">
                      <a16:colId xmlns:a16="http://schemas.microsoft.com/office/drawing/2014/main" val="3870778911"/>
                    </a:ext>
                  </a:extLst>
                </a:gridCol>
              </a:tblGrid>
              <a:tr h="2808865">
                <a:tc>
                  <a:txBody>
                    <a:bodyPr/>
                    <a:lstStyle/>
                    <a:p>
                      <a:pPr>
                        <a:spcBef>
                          <a:spcPts val="1200"/>
                        </a:spcBef>
                        <a:spcAft>
                          <a:spcPts val="0"/>
                        </a:spcAft>
                      </a:pPr>
                      <a:r>
                        <a:rPr lang="fr-FR" sz="2400" b="1" dirty="0">
                          <a:effectLst/>
                          <a:latin typeface="Arial" panose="020B0604020202020204" pitchFamily="34" charset="0"/>
                          <a:cs typeface="Arial" panose="020B0604020202020204" pitchFamily="34" charset="0"/>
                        </a:rPr>
                        <a:t>Salaire de base (mensuel ou horaire)</a:t>
                      </a:r>
                    </a:p>
                    <a:p>
                      <a:pPr>
                        <a:spcBef>
                          <a:spcPts val="1200"/>
                        </a:spcBef>
                        <a:spcAft>
                          <a:spcPts val="0"/>
                        </a:spcAft>
                      </a:pPr>
                      <a:r>
                        <a:rPr lang="fr-FR" sz="2400" dirty="0">
                          <a:effectLst/>
                          <a:latin typeface="Arial Black" panose="020B0A040201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Heures supplémentaires (majorées de 25 ou 50 %)</a:t>
                      </a:r>
                    </a:p>
                    <a:p>
                      <a:pPr>
                        <a:spcBef>
                          <a:spcPts val="1200"/>
                        </a:spcBef>
                        <a:spcAft>
                          <a:spcPts val="0"/>
                        </a:spcAft>
                      </a:pPr>
                      <a:r>
                        <a:rPr lang="fr-FR" sz="2400" dirty="0">
                          <a:effectLst/>
                          <a:latin typeface="Arial Black" panose="020B0A040201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Primes (gratifications)</a:t>
                      </a:r>
                    </a:p>
                    <a:p>
                      <a:pPr>
                        <a:spcBef>
                          <a:spcPts val="1200"/>
                        </a:spcBef>
                        <a:spcAft>
                          <a:spcPts val="0"/>
                        </a:spcAft>
                      </a:pPr>
                      <a:r>
                        <a:rPr lang="fr-FR" sz="2400" dirty="0">
                          <a:effectLst/>
                          <a:latin typeface="Arial Black" panose="020B0A040201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Avantages en nature (gratifications)</a:t>
                      </a:r>
                    </a:p>
                    <a:p>
                      <a:pPr>
                        <a:spcBef>
                          <a:spcPts val="1200"/>
                        </a:spcBef>
                        <a:spcAft>
                          <a:spcPts val="0"/>
                        </a:spcAft>
                      </a:pPr>
                      <a:r>
                        <a:rPr lang="fr-FR" sz="2400" dirty="0">
                          <a:effectLst/>
                          <a:latin typeface="Arial Black" panose="020B0A04020102020204" pitchFamily="34" charset="0"/>
                          <a:cs typeface="Arial" panose="020B0604020202020204" pitchFamily="34" charset="0"/>
                        </a:rPr>
                        <a:t>-</a:t>
                      </a:r>
                      <a:r>
                        <a:rPr lang="fr-FR" sz="2400" u="sng" dirty="0">
                          <a:effectLst/>
                          <a:latin typeface="Arial" panose="020B0604020202020204" pitchFamily="34" charset="0"/>
                          <a:cs typeface="Arial" panose="020B0604020202020204" pitchFamily="34" charset="0"/>
                        </a:rPr>
                        <a:t>	Retenues pour absences non justifiées</a:t>
                      </a:r>
                      <a:endParaRPr lang="fr-FR" sz="2400" u="sng"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755462501"/>
                  </a:ext>
                </a:extLst>
              </a:tr>
              <a:tr h="561773">
                <a:tc>
                  <a:txBody>
                    <a:bodyPr/>
                    <a:lstStyle/>
                    <a:p>
                      <a:pPr>
                        <a:spcAft>
                          <a:spcPts val="0"/>
                        </a:spcAft>
                      </a:pPr>
                      <a:r>
                        <a:rPr lang="fr-FR" sz="2400" dirty="0">
                          <a:solidFill>
                            <a:srgbClr val="FF0000"/>
                          </a:solidFill>
                          <a:effectLst/>
                          <a:latin typeface="Arial Black" panose="020B0A04020102020204" pitchFamily="34" charset="0"/>
                          <a:cs typeface="Arial" panose="020B0604020202020204" pitchFamily="34" charset="0"/>
                        </a:rPr>
                        <a:t>=</a:t>
                      </a:r>
                      <a:r>
                        <a:rPr lang="fr-FR" sz="2400" dirty="0">
                          <a:solidFill>
                            <a:srgbClr val="FF0000"/>
                          </a:solidFill>
                          <a:effectLst/>
                          <a:latin typeface="Arial" panose="020B0604020202020204" pitchFamily="34" charset="0"/>
                          <a:cs typeface="Arial" panose="020B0604020202020204" pitchFamily="34" charset="0"/>
                        </a:rPr>
                        <a:t> 	SALAIRE BRUT  (base de calcul des cotisations salariales et patronales)</a:t>
                      </a:r>
                      <a:endParaRPr lang="fr-FR"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extLst>
                  <a:ext uri="{0D108BD9-81ED-4DB2-BD59-A6C34878D82A}">
                    <a16:rowId xmlns:a16="http://schemas.microsoft.com/office/drawing/2014/main" val="1822299435"/>
                  </a:ext>
                </a:extLst>
              </a:tr>
            </a:tbl>
          </a:graphicData>
        </a:graphic>
      </p:graphicFrame>
    </p:spTree>
    <p:extLst>
      <p:ext uri="{BB962C8B-B14F-4D97-AF65-F5344CB8AC3E}">
        <p14:creationId xmlns:p14="http://schemas.microsoft.com/office/powerpoint/2010/main" val="401190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00" y="4983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3.1. Calculer le salaire brut</a:t>
            </a:r>
          </a:p>
        </p:txBody>
      </p:sp>
      <p:sp>
        <p:nvSpPr>
          <p:cNvPr id="3" name="Rectangle 2"/>
          <p:cNvSpPr/>
          <p:nvPr/>
        </p:nvSpPr>
        <p:spPr>
          <a:xfrm>
            <a:off x="159029" y="635190"/>
            <a:ext cx="11412748" cy="461665"/>
          </a:xfrm>
          <a:prstGeom prst="rect">
            <a:avLst/>
          </a:prstGeom>
        </p:spPr>
        <p:txBody>
          <a:bodyPr wrap="square">
            <a:spAutoFit/>
          </a:bodyPr>
          <a:lstStyle/>
          <a:p>
            <a:pPr marL="342900" indent="-342900">
              <a:spcAft>
                <a:spcPts val="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Arial" panose="020B0604020202020204" pitchFamily="34" charset="0"/>
              </a:rPr>
              <a:t>Les heures supplémentaires</a:t>
            </a:r>
          </a:p>
        </p:txBody>
      </p:sp>
      <p:sp>
        <p:nvSpPr>
          <p:cNvPr id="6" name="ZoneTexte 5">
            <a:extLst>
              <a:ext uri="{FF2B5EF4-FFF2-40B4-BE49-F238E27FC236}">
                <a16:creationId xmlns:a16="http://schemas.microsoft.com/office/drawing/2014/main" id="{C67BA437-3819-F34A-EDA4-CD22B803D8F2}"/>
              </a:ext>
            </a:extLst>
          </p:cNvPr>
          <p:cNvSpPr txBox="1"/>
          <p:nvPr/>
        </p:nvSpPr>
        <p:spPr>
          <a:xfrm>
            <a:off x="467931" y="1274564"/>
            <a:ext cx="10667325" cy="2154436"/>
          </a:xfrm>
          <a:prstGeom prst="rect">
            <a:avLst/>
          </a:prstGeom>
          <a:noFill/>
        </p:spPr>
        <p:txBody>
          <a:bodyPr wrap="square">
            <a:spAutoFit/>
          </a:bodyPr>
          <a:lstStyle/>
          <a:p>
            <a:pPr marL="228600" indent="-228600" algn="ctr">
              <a:spcBef>
                <a:spcPts val="1200"/>
              </a:spcBef>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Semaine à cheval sur deux mois</a:t>
            </a:r>
            <a:endParaRPr lang="fr-FR" sz="28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1800"/>
              </a:spcBef>
            </a:pPr>
            <a:r>
              <a:rPr lang="fr-FR" sz="2000" dirty="0">
                <a:effectLst/>
                <a:latin typeface="Arial" panose="020B0604020202020204" pitchFamily="34" charset="0"/>
                <a:ea typeface="Times New Roman" panose="02020603050405020304" pitchFamily="18" charset="0"/>
                <a:cs typeface="Arial" panose="020B0604020202020204" pitchFamily="34" charset="0"/>
              </a:rPr>
              <a:t>Les heures travaillées sur un mois doivent être payées sur le bulletin du mois correspondant. Cette règle fait l’objet de dérogations, liées aux dates de paiement des salaires.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1800"/>
              </a:spcBef>
              <a:spcAft>
                <a:spcPts val="6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Le fait qu’une semaine soit à cheval sur deux mois, ne peut faire perdre au salarié le droit aux heures supplémentaires dues au titre de cette semaine.</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 8" descr="Une image contenant table&#10;&#10;Description générée automatiquement">
            <a:extLst>
              <a:ext uri="{FF2B5EF4-FFF2-40B4-BE49-F238E27FC236}">
                <a16:creationId xmlns:a16="http://schemas.microsoft.com/office/drawing/2014/main" id="{7B21AEAE-F8CE-59D9-1902-1DB970813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2" y="3606709"/>
            <a:ext cx="10691578" cy="2270350"/>
          </a:xfrm>
          <a:prstGeom prst="rect">
            <a:avLst/>
          </a:prstGeom>
        </p:spPr>
      </p:pic>
    </p:spTree>
    <p:extLst>
      <p:ext uri="{BB962C8B-B14F-4D97-AF65-F5344CB8AC3E}">
        <p14:creationId xmlns:p14="http://schemas.microsoft.com/office/powerpoint/2010/main" val="4168228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599" y="49836"/>
            <a:ext cx="10240433"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3.2. Calculer les charges sociales et fiscales</a:t>
            </a:r>
          </a:p>
        </p:txBody>
      </p:sp>
      <p:sp>
        <p:nvSpPr>
          <p:cNvPr id="9" name="ZoneTexte 8">
            <a:extLst>
              <a:ext uri="{FF2B5EF4-FFF2-40B4-BE49-F238E27FC236}">
                <a16:creationId xmlns:a16="http://schemas.microsoft.com/office/drawing/2014/main" id="{FB71791A-87A3-48B1-8A40-EF7F4569BECC}"/>
              </a:ext>
            </a:extLst>
          </p:cNvPr>
          <p:cNvSpPr txBox="1"/>
          <p:nvPr/>
        </p:nvSpPr>
        <p:spPr>
          <a:xfrm>
            <a:off x="653810" y="1034953"/>
            <a:ext cx="10240433" cy="1015663"/>
          </a:xfrm>
          <a:prstGeom prst="rect">
            <a:avLst/>
          </a:prstGeom>
          <a:noFill/>
        </p:spPr>
        <p:txBody>
          <a:bodyPr wrap="square">
            <a:spAutoFit/>
          </a:bodyPr>
          <a:lstStyle/>
          <a:p>
            <a:pPr algn="ctr">
              <a:spcBef>
                <a:spcPts val="600"/>
              </a:spcBef>
              <a:spcAft>
                <a:spcPts val="60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Les charges sur salaire sont des cotisations ou retenues calculées sur le salaire brut ou sur le plafond de la sécurité sociale. Ces montants sont reversés aux organismes en charge de l'assurance maladie, du chômage, de la retraite, de l’impôt, etc.</a:t>
            </a:r>
          </a:p>
        </p:txBody>
      </p:sp>
      <p:sp>
        <p:nvSpPr>
          <p:cNvPr id="11" name="ZoneTexte 10">
            <a:extLst>
              <a:ext uri="{FF2B5EF4-FFF2-40B4-BE49-F238E27FC236}">
                <a16:creationId xmlns:a16="http://schemas.microsoft.com/office/drawing/2014/main" id="{71F0115A-27EE-45BC-9D69-A09596BD3A1C}"/>
              </a:ext>
            </a:extLst>
          </p:cNvPr>
          <p:cNvSpPr txBox="1"/>
          <p:nvPr/>
        </p:nvSpPr>
        <p:spPr>
          <a:xfrm>
            <a:off x="436032" y="5571443"/>
            <a:ext cx="11015133" cy="923330"/>
          </a:xfrm>
          <a:prstGeom prst="rect">
            <a:avLst/>
          </a:prstGeom>
          <a:noFill/>
        </p:spPr>
        <p:txBody>
          <a:bodyPr wrap="square">
            <a:spAutoFit/>
          </a:bodyPr>
          <a:lstStyle/>
          <a:p>
            <a:pPr algn="just">
              <a:spcBef>
                <a:spcPts val="600"/>
              </a:spcBef>
              <a:spcAft>
                <a:spcPts val="600"/>
              </a:spcAft>
            </a:pPr>
            <a:r>
              <a:rPr lang="fr-FR" sz="1800" dirty="0">
                <a:effectLst/>
                <a:latin typeface="Arial" panose="020B0604020202020204" pitchFamily="34" charset="0"/>
                <a:ea typeface="Times New Roman" panose="02020603050405020304" pitchFamily="18" charset="0"/>
                <a:cs typeface="Arial" panose="020B0604020202020204" pitchFamily="34" charset="0"/>
              </a:rPr>
              <a:t>Les cotisations sociales sont payées par le salarié (cotisations salariales) et par l’employeur (cotisations patronales). Ces sommes, collectées par les organismes sociaux : Urssaf, UNEDIC, complémentaires, sont ensuite redistribuées aux salariés en cas de maladie, de chômage ou lorsqu’ils prendront la retraite.</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 2" descr="Une image contenant table&#10;&#10;Description générée automatiquement">
            <a:extLst>
              <a:ext uri="{FF2B5EF4-FFF2-40B4-BE49-F238E27FC236}">
                <a16:creationId xmlns:a16="http://schemas.microsoft.com/office/drawing/2014/main" id="{78DCC2FA-F7C5-6146-FA21-6CBFD26A0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823" y="2194948"/>
            <a:ext cx="7116308" cy="3232163"/>
          </a:xfrm>
          <a:prstGeom prst="rect">
            <a:avLst/>
          </a:prstGeom>
        </p:spPr>
      </p:pic>
    </p:spTree>
    <p:extLst>
      <p:ext uri="{BB962C8B-B14F-4D97-AF65-F5344CB8AC3E}">
        <p14:creationId xmlns:p14="http://schemas.microsoft.com/office/powerpoint/2010/main" val="187287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599" y="49836"/>
            <a:ext cx="10240433"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3.3. Calculer le salaire net à payer</a:t>
            </a:r>
          </a:p>
        </p:txBody>
      </p:sp>
      <p:graphicFrame>
        <p:nvGraphicFramePr>
          <p:cNvPr id="2" name="Tableau 1">
            <a:extLst>
              <a:ext uri="{FF2B5EF4-FFF2-40B4-BE49-F238E27FC236}">
                <a16:creationId xmlns:a16="http://schemas.microsoft.com/office/drawing/2014/main" id="{5423F512-8EA1-4537-872C-32FC1300D0B5}"/>
              </a:ext>
            </a:extLst>
          </p:cNvPr>
          <p:cNvGraphicFramePr>
            <a:graphicFrameLocks noGrp="1"/>
          </p:cNvGraphicFramePr>
          <p:nvPr>
            <p:extLst>
              <p:ext uri="{D42A27DB-BD31-4B8C-83A1-F6EECF244321}">
                <p14:modId xmlns:p14="http://schemas.microsoft.com/office/powerpoint/2010/main" val="2537981396"/>
              </p:ext>
            </p:extLst>
          </p:nvPr>
        </p:nvGraphicFramePr>
        <p:xfrm>
          <a:off x="1291168" y="855992"/>
          <a:ext cx="8809566" cy="4381693"/>
        </p:xfrm>
        <a:graphic>
          <a:graphicData uri="http://schemas.openxmlformats.org/drawingml/2006/table">
            <a:tbl>
              <a:tblPr>
                <a:tableStyleId>{5C22544A-7EE6-4342-B048-85BDC9FD1C3A}</a:tableStyleId>
              </a:tblPr>
              <a:tblGrid>
                <a:gridCol w="8809566">
                  <a:extLst>
                    <a:ext uri="{9D8B030D-6E8A-4147-A177-3AD203B41FA5}">
                      <a16:colId xmlns:a16="http://schemas.microsoft.com/office/drawing/2014/main" val="790565737"/>
                    </a:ext>
                  </a:extLst>
                </a:gridCol>
              </a:tblGrid>
              <a:tr h="3943523">
                <a:tc>
                  <a:txBody>
                    <a:bodyPr/>
                    <a:lstStyle/>
                    <a:p>
                      <a:pPr algn="just">
                        <a:spcBef>
                          <a:spcPts val="1200"/>
                        </a:spcBef>
                        <a:tabLst>
                          <a:tab pos="254635" algn="l"/>
                        </a:tabLst>
                      </a:pPr>
                      <a:r>
                        <a:rPr lang="fr-FR" sz="2200" b="1" dirty="0">
                          <a:effectLst/>
                          <a:latin typeface="Arial" panose="020B0604020202020204" pitchFamily="34" charset="0"/>
                          <a:cs typeface="Arial" panose="020B0604020202020204" pitchFamily="34" charset="0"/>
                        </a:rPr>
                        <a:t>Salaire brut </a:t>
                      </a:r>
                    </a:p>
                    <a:p>
                      <a:pPr algn="just">
                        <a:spcBef>
                          <a:spcPts val="1200"/>
                        </a:spcBef>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Cotisations salariales</a:t>
                      </a:r>
                    </a:p>
                    <a:p>
                      <a:pPr algn="just">
                        <a:spcBef>
                          <a:spcPts val="1200"/>
                        </a:spcBef>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Acomptes et avances sur salaires</a:t>
                      </a:r>
                    </a:p>
                    <a:p>
                      <a:pPr algn="just">
                        <a:spcBef>
                          <a:spcPts val="1200"/>
                        </a:spcBef>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Avantages en nature (avantages non payés)</a:t>
                      </a:r>
                    </a:p>
                    <a:p>
                      <a:pPr algn="just">
                        <a:spcBef>
                          <a:spcPts val="1200"/>
                        </a:spcBef>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Oppositions sur salaires (saisie-arrêt)</a:t>
                      </a:r>
                    </a:p>
                    <a:p>
                      <a:pPr algn="just">
                        <a:spcBef>
                          <a:spcPts val="1200"/>
                        </a:spcBef>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Indemnités (remboursements de frais non soumis à cotisations)</a:t>
                      </a:r>
                    </a:p>
                    <a:p>
                      <a:pPr marL="0" lvl="0" indent="0" algn="just">
                        <a:spcBef>
                          <a:spcPts val="1200"/>
                        </a:spcBef>
                        <a:buFont typeface="Arial Black" panose="020B0A04020102020204" pitchFamily="34" charset="0"/>
                        <a:buNone/>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Titres-restaurant (participation des salariés)</a:t>
                      </a:r>
                    </a:p>
                    <a:p>
                      <a:pPr marL="0" lvl="0" indent="0" algn="just">
                        <a:spcBef>
                          <a:spcPts val="1200"/>
                        </a:spcBef>
                        <a:spcAft>
                          <a:spcPts val="600"/>
                        </a:spcAft>
                        <a:buFont typeface="Arial Black" panose="020B0A04020102020204" pitchFamily="34" charset="0"/>
                        <a:buNone/>
                        <a:tabLst>
                          <a:tab pos="254635" algn="l"/>
                        </a:tabLst>
                      </a:pPr>
                      <a:r>
                        <a:rPr lang="fr-FR" sz="2200" dirty="0">
                          <a:effectLst/>
                          <a:latin typeface="Arial Black" panose="020B0A04020102020204" pitchFamily="34" charset="0"/>
                          <a:cs typeface="Arial" panose="020B0604020202020204" pitchFamily="34" charset="0"/>
                        </a:rPr>
                        <a:t>-</a:t>
                      </a:r>
                      <a:r>
                        <a:rPr lang="fr-FR" sz="2200" dirty="0">
                          <a:effectLst/>
                          <a:latin typeface="Arial" panose="020B0604020202020204" pitchFamily="34" charset="0"/>
                          <a:cs typeface="Arial" panose="020B0604020202020204" pitchFamily="34" charset="0"/>
                        </a:rPr>
                        <a:t>  Impôt prélevé à la source (PAS)</a:t>
                      </a:r>
                      <a:endParaRPr lang="fr-FR" sz="2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extLst>
                  <a:ext uri="{0D108BD9-81ED-4DB2-BD59-A6C34878D82A}">
                    <a16:rowId xmlns:a16="http://schemas.microsoft.com/office/drawing/2014/main" val="3402139918"/>
                  </a:ext>
                </a:extLst>
              </a:tr>
              <a:tr h="438170">
                <a:tc>
                  <a:txBody>
                    <a:bodyPr/>
                    <a:lstStyle/>
                    <a:p>
                      <a:pPr algn="just">
                        <a:tabLst>
                          <a:tab pos="254635" algn="l"/>
                        </a:tabLst>
                      </a:pPr>
                      <a:r>
                        <a:rPr lang="fr-FR" sz="2200" b="1" dirty="0">
                          <a:effectLst/>
                          <a:latin typeface="Arial" panose="020B0604020202020204" pitchFamily="34" charset="0"/>
                          <a:cs typeface="Arial" panose="020B0604020202020204" pitchFamily="34" charset="0"/>
                        </a:rPr>
                        <a:t>= 	Net à payer</a:t>
                      </a:r>
                      <a:endParaRPr lang="fr-FR" sz="22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extLst>
                  <a:ext uri="{0D108BD9-81ED-4DB2-BD59-A6C34878D82A}">
                    <a16:rowId xmlns:a16="http://schemas.microsoft.com/office/drawing/2014/main" val="4220336864"/>
                  </a:ext>
                </a:extLst>
              </a:tr>
            </a:tbl>
          </a:graphicData>
        </a:graphic>
      </p:graphicFrame>
      <p:sp>
        <p:nvSpPr>
          <p:cNvPr id="6" name="ZoneTexte 5">
            <a:extLst>
              <a:ext uri="{FF2B5EF4-FFF2-40B4-BE49-F238E27FC236}">
                <a16:creationId xmlns:a16="http://schemas.microsoft.com/office/drawing/2014/main" id="{2FF08F39-5FC8-47D3-9250-0C2181160894}"/>
              </a:ext>
            </a:extLst>
          </p:cNvPr>
          <p:cNvSpPr txBox="1"/>
          <p:nvPr/>
        </p:nvSpPr>
        <p:spPr>
          <a:xfrm>
            <a:off x="394229" y="5520621"/>
            <a:ext cx="11403542" cy="707886"/>
          </a:xfrm>
          <a:prstGeom prst="rect">
            <a:avLst/>
          </a:prstGeom>
          <a:noFill/>
        </p:spPr>
        <p:txBody>
          <a:bodyPr wrap="square">
            <a:spAutoFit/>
          </a:bodyPr>
          <a:lstStyle/>
          <a:p>
            <a:pPr algn="just">
              <a:spcBef>
                <a:spcPts val="600"/>
              </a:spcBef>
              <a:tabLst>
                <a:tab pos="1260475" algn="l"/>
              </a:tabLst>
            </a:pPr>
            <a:r>
              <a:rPr lang="fr-FR" sz="2000" b="1" dirty="0">
                <a:effectLst/>
                <a:latin typeface="Arial" panose="020B0604020202020204" pitchFamily="34" charset="0"/>
                <a:ea typeface="Times New Roman" panose="02020603050405020304" pitchFamily="18" charset="0"/>
                <a:cs typeface="Arial" panose="020B0604020202020204" pitchFamily="34" charset="0"/>
              </a:rPr>
              <a:t>Attention </a:t>
            </a:r>
            <a:r>
              <a:rPr lang="fr-FR" sz="2000" dirty="0">
                <a:effectLst/>
                <a:latin typeface="Arial" panose="020B0604020202020204" pitchFamily="34" charset="0"/>
                <a:ea typeface="Times New Roman" panose="02020603050405020304" pitchFamily="18" charset="0"/>
                <a:cs typeface="Arial" panose="020B0604020202020204" pitchFamily="34" charset="0"/>
              </a:rPr>
              <a:t>: Il n’est pas possible de verser un salaire brut inférieur au Smic. Cette mesure concerne tous les salariés à l’exception de certains contrats : apprentissage, qualification, emploi solidarité. </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473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00" y="4983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3.4. Calculer la saisie-arrêt sur salaire</a:t>
            </a:r>
          </a:p>
        </p:txBody>
      </p:sp>
      <p:sp>
        <p:nvSpPr>
          <p:cNvPr id="4" name="ZoneTexte 3">
            <a:extLst>
              <a:ext uri="{FF2B5EF4-FFF2-40B4-BE49-F238E27FC236}">
                <a16:creationId xmlns:a16="http://schemas.microsoft.com/office/drawing/2014/main" id="{BFEDDE73-0058-A268-2FB7-E1F90F72EEFD}"/>
              </a:ext>
            </a:extLst>
          </p:cNvPr>
          <p:cNvSpPr txBox="1"/>
          <p:nvPr/>
        </p:nvSpPr>
        <p:spPr>
          <a:xfrm>
            <a:off x="403540" y="1669962"/>
            <a:ext cx="6735649" cy="3708708"/>
          </a:xfrm>
          <a:prstGeom prst="rect">
            <a:avLst/>
          </a:prstGeom>
          <a:noFill/>
        </p:spPr>
        <p:txBody>
          <a:bodyPr wrap="square">
            <a:spAutoFit/>
          </a:bodyPr>
          <a:lstStyle/>
          <a:p>
            <a:pPr>
              <a:spcBef>
                <a:spcPts val="1800"/>
              </a:spcBef>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La saisie-arrêt est une retenue sur salaire réalisée par l’employeur au profit d’un créancier du salarié.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Elle est prononcée à la demande du créancier par le greffe du tribunal judiciaire</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qui perçoit la saisie et la reverse au créancier. </a:t>
            </a:r>
          </a:p>
          <a:p>
            <a:pPr>
              <a:spcBef>
                <a:spcPts val="1800"/>
              </a:spcBef>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La saisie est calculée à partir d’un barème exprimé en pourcentages du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salaire net annuel </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on parle de quotité saisissable. Ce barème est mis à jour chaque année et le seuil est augmenté de 1 610 € par personne à charge.</a:t>
            </a:r>
            <a:endParaRPr lang="fr-FR" sz="2200" dirty="0"/>
          </a:p>
        </p:txBody>
      </p:sp>
      <p:graphicFrame>
        <p:nvGraphicFramePr>
          <p:cNvPr id="7" name="Tableau 6">
            <a:extLst>
              <a:ext uri="{FF2B5EF4-FFF2-40B4-BE49-F238E27FC236}">
                <a16:creationId xmlns:a16="http://schemas.microsoft.com/office/drawing/2014/main" id="{E39E59DA-AF37-8E74-63EE-D524D373A844}"/>
              </a:ext>
            </a:extLst>
          </p:cNvPr>
          <p:cNvGraphicFramePr>
            <a:graphicFrameLocks noGrp="1"/>
          </p:cNvGraphicFramePr>
          <p:nvPr>
            <p:extLst>
              <p:ext uri="{D42A27DB-BD31-4B8C-83A1-F6EECF244321}">
                <p14:modId xmlns:p14="http://schemas.microsoft.com/office/powerpoint/2010/main" val="1913514150"/>
              </p:ext>
            </p:extLst>
          </p:nvPr>
        </p:nvGraphicFramePr>
        <p:xfrm>
          <a:off x="7306614" y="1700206"/>
          <a:ext cx="4425459" cy="3644524"/>
        </p:xfrm>
        <a:graphic>
          <a:graphicData uri="http://schemas.openxmlformats.org/drawingml/2006/table">
            <a:tbl>
              <a:tblPr firstRow="1" firstCol="1" bandRow="1">
                <a:tableStyleId>{5C22544A-7EE6-4342-B048-85BDC9FD1C3A}</a:tableStyleId>
              </a:tblPr>
              <a:tblGrid>
                <a:gridCol w="2785021">
                  <a:extLst>
                    <a:ext uri="{9D8B030D-6E8A-4147-A177-3AD203B41FA5}">
                      <a16:colId xmlns:a16="http://schemas.microsoft.com/office/drawing/2014/main" val="2049253155"/>
                    </a:ext>
                  </a:extLst>
                </a:gridCol>
                <a:gridCol w="1640438">
                  <a:extLst>
                    <a:ext uri="{9D8B030D-6E8A-4147-A177-3AD203B41FA5}">
                      <a16:colId xmlns:a16="http://schemas.microsoft.com/office/drawing/2014/main" val="2760746353"/>
                    </a:ext>
                  </a:extLst>
                </a:gridCol>
              </a:tblGrid>
              <a:tr h="809895">
                <a:tc>
                  <a:txBody>
                    <a:bodyPr/>
                    <a:lstStyle/>
                    <a:p>
                      <a:pPr algn="ctr"/>
                      <a:r>
                        <a:rPr lang="fr-FR" sz="2000" dirty="0">
                          <a:effectLst/>
                          <a:latin typeface="Arial" panose="020B0604020202020204" pitchFamily="34" charset="0"/>
                          <a:cs typeface="Arial" panose="020B0604020202020204" pitchFamily="34" charset="0"/>
                        </a:rPr>
                        <a:t>Tranches annuelles </a:t>
                      </a:r>
                    </a:p>
                    <a:p>
                      <a:pPr algn="ctr"/>
                      <a:r>
                        <a:rPr lang="fr-FR" sz="2000" dirty="0">
                          <a:effectLst/>
                          <a:latin typeface="Arial" panose="020B0604020202020204" pitchFamily="34" charset="0"/>
                          <a:cs typeface="Arial" panose="020B0604020202020204" pitchFamily="34" charset="0"/>
                        </a:rPr>
                        <a:t>2023</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dirty="0">
                          <a:effectLst/>
                          <a:latin typeface="Arial" panose="020B0604020202020204" pitchFamily="34" charset="0"/>
                          <a:cs typeface="Arial" panose="020B0604020202020204" pitchFamily="34" charset="0"/>
                        </a:rPr>
                        <a:t>Quotité </a:t>
                      </a:r>
                    </a:p>
                    <a:p>
                      <a:pPr algn="ctr"/>
                      <a:r>
                        <a:rPr lang="fr-FR" sz="2000" dirty="0">
                          <a:effectLst/>
                          <a:latin typeface="Arial" panose="020B0604020202020204" pitchFamily="34" charset="0"/>
                          <a:cs typeface="Arial" panose="020B0604020202020204" pitchFamily="34" charset="0"/>
                        </a:rPr>
                        <a:t>saisissable</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4015180"/>
                  </a:ext>
                </a:extLst>
              </a:tr>
              <a:tr h="404947">
                <a:tc>
                  <a:txBody>
                    <a:bodyPr/>
                    <a:lstStyle/>
                    <a:p>
                      <a:pPr algn="ctr"/>
                      <a:r>
                        <a:rPr lang="fr-FR" sz="2000" dirty="0">
                          <a:effectLst/>
                          <a:latin typeface="Arial" panose="020B0604020202020204" pitchFamily="34" charset="0"/>
                          <a:cs typeface="Arial" panose="020B0604020202020204" pitchFamily="34" charset="0"/>
                        </a:rPr>
                        <a:t>de 0 à 4 170 €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a:effectLst/>
                          <a:latin typeface="Arial" panose="020B0604020202020204" pitchFamily="34" charset="0"/>
                          <a:cs typeface="Arial" panose="020B0604020202020204" pitchFamily="34" charset="0"/>
                        </a:rPr>
                        <a:t>1/20</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17375001"/>
                  </a:ext>
                </a:extLst>
              </a:tr>
              <a:tr h="404947">
                <a:tc>
                  <a:txBody>
                    <a:bodyPr/>
                    <a:lstStyle/>
                    <a:p>
                      <a:pPr algn="ctr"/>
                      <a:r>
                        <a:rPr lang="fr-FR" sz="2000">
                          <a:effectLst/>
                          <a:latin typeface="Arial" panose="020B0604020202020204" pitchFamily="34" charset="0"/>
                          <a:cs typeface="Arial" panose="020B0604020202020204" pitchFamily="34" charset="0"/>
                        </a:rPr>
                        <a:t>de 4 170 € à 8 140 €</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a:effectLst/>
                          <a:latin typeface="Arial" panose="020B0604020202020204" pitchFamily="34" charset="0"/>
                          <a:cs typeface="Arial" panose="020B0604020202020204" pitchFamily="34" charset="0"/>
                        </a:rPr>
                        <a:t>1/10</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67554872"/>
                  </a:ext>
                </a:extLst>
              </a:tr>
              <a:tr h="404947">
                <a:tc>
                  <a:txBody>
                    <a:bodyPr/>
                    <a:lstStyle/>
                    <a:p>
                      <a:pPr algn="ctr"/>
                      <a:r>
                        <a:rPr lang="fr-FR" sz="2000" dirty="0">
                          <a:effectLst/>
                          <a:latin typeface="Arial" panose="020B0604020202020204" pitchFamily="34" charset="0"/>
                          <a:cs typeface="Arial" panose="020B0604020202020204" pitchFamily="34" charset="0"/>
                        </a:rPr>
                        <a:t>de 8 140 € à 12 130 €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a:effectLst/>
                          <a:latin typeface="Arial" panose="020B0604020202020204" pitchFamily="34" charset="0"/>
                          <a:cs typeface="Arial" panose="020B0604020202020204" pitchFamily="34" charset="0"/>
                        </a:rPr>
                        <a:t>1/5</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44046867"/>
                  </a:ext>
                </a:extLst>
              </a:tr>
              <a:tr h="404947">
                <a:tc>
                  <a:txBody>
                    <a:bodyPr/>
                    <a:lstStyle/>
                    <a:p>
                      <a:pPr algn="ctr"/>
                      <a:r>
                        <a:rPr lang="fr-FR" sz="2000" dirty="0">
                          <a:effectLst/>
                          <a:latin typeface="Arial" panose="020B0604020202020204" pitchFamily="34" charset="0"/>
                          <a:cs typeface="Arial" panose="020B0604020202020204" pitchFamily="34" charset="0"/>
                        </a:rPr>
                        <a:t>de 12 130 € à 16 080 €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a:effectLst/>
                          <a:latin typeface="Arial" panose="020B0604020202020204" pitchFamily="34" charset="0"/>
                          <a:cs typeface="Arial" panose="020B0604020202020204" pitchFamily="34" charset="0"/>
                        </a:rPr>
                        <a:t>1/4</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36412583"/>
                  </a:ext>
                </a:extLst>
              </a:tr>
              <a:tr h="404947">
                <a:tc>
                  <a:txBody>
                    <a:bodyPr/>
                    <a:lstStyle/>
                    <a:p>
                      <a:pPr algn="ctr"/>
                      <a:r>
                        <a:rPr lang="fr-FR" sz="2000" dirty="0">
                          <a:effectLst/>
                          <a:latin typeface="Arial" panose="020B0604020202020204" pitchFamily="34" charset="0"/>
                          <a:cs typeface="Arial" panose="020B0604020202020204" pitchFamily="34" charset="0"/>
                        </a:rPr>
                        <a:t>de 16 080 € à 20 050 €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a:effectLst/>
                          <a:latin typeface="Arial" panose="020B0604020202020204" pitchFamily="34" charset="0"/>
                          <a:cs typeface="Arial" panose="020B0604020202020204" pitchFamily="34" charset="0"/>
                        </a:rPr>
                        <a:t>1/3</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37978317"/>
                  </a:ext>
                </a:extLst>
              </a:tr>
              <a:tr h="404947">
                <a:tc>
                  <a:txBody>
                    <a:bodyPr/>
                    <a:lstStyle/>
                    <a:p>
                      <a:pPr algn="ctr"/>
                      <a:r>
                        <a:rPr lang="fr-FR" sz="2000" dirty="0">
                          <a:effectLst/>
                          <a:latin typeface="Arial" panose="020B0604020202020204" pitchFamily="34" charset="0"/>
                          <a:cs typeface="Arial" panose="020B0604020202020204" pitchFamily="34" charset="0"/>
                        </a:rPr>
                        <a:t>de 20 050 € à 24 090 €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a:effectLst/>
                          <a:latin typeface="Arial" panose="020B0604020202020204" pitchFamily="34" charset="0"/>
                          <a:cs typeface="Arial" panose="020B0604020202020204" pitchFamily="34" charset="0"/>
                        </a:rPr>
                        <a:t>2/3</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96986929"/>
                  </a:ext>
                </a:extLst>
              </a:tr>
              <a:tr h="404947">
                <a:tc>
                  <a:txBody>
                    <a:bodyPr/>
                    <a:lstStyle/>
                    <a:p>
                      <a:pPr algn="ctr"/>
                      <a:r>
                        <a:rPr lang="fr-FR" sz="2000" dirty="0">
                          <a:effectLst/>
                          <a:latin typeface="Arial" panose="020B0604020202020204" pitchFamily="34" charset="0"/>
                          <a:cs typeface="Arial" panose="020B0604020202020204" pitchFamily="34" charset="0"/>
                        </a:rPr>
                        <a:t>+ de 24 090 €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fr-FR" sz="2000" dirty="0">
                          <a:effectLst/>
                          <a:latin typeface="Arial" panose="020B0604020202020204" pitchFamily="34" charset="0"/>
                          <a:cs typeface="Arial" panose="020B0604020202020204" pitchFamily="34" charset="0"/>
                        </a:rPr>
                        <a:t>Totalité</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61377931"/>
                  </a:ext>
                </a:extLst>
              </a:tr>
            </a:tbl>
          </a:graphicData>
        </a:graphic>
      </p:graphicFrame>
    </p:spTree>
    <p:extLst>
      <p:ext uri="{BB962C8B-B14F-4D97-AF65-F5344CB8AC3E}">
        <p14:creationId xmlns:p14="http://schemas.microsoft.com/office/powerpoint/2010/main" val="865013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00" y="4983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3.4. Calculer la saisie-arrêt sur salaire</a:t>
            </a:r>
          </a:p>
        </p:txBody>
      </p:sp>
      <p:sp>
        <p:nvSpPr>
          <p:cNvPr id="3" name="ZoneTexte 2">
            <a:extLst>
              <a:ext uri="{FF2B5EF4-FFF2-40B4-BE49-F238E27FC236}">
                <a16:creationId xmlns:a16="http://schemas.microsoft.com/office/drawing/2014/main" id="{2A67E238-E74F-7CCA-2704-994AE6047ED0}"/>
              </a:ext>
            </a:extLst>
          </p:cNvPr>
          <p:cNvSpPr txBox="1"/>
          <p:nvPr/>
        </p:nvSpPr>
        <p:spPr>
          <a:xfrm>
            <a:off x="377780" y="725510"/>
            <a:ext cx="8929351" cy="3077766"/>
          </a:xfrm>
          <a:prstGeom prst="rect">
            <a:avLst/>
          </a:prstGeom>
          <a:noFill/>
        </p:spPr>
        <p:txBody>
          <a:bodyPr wrap="square">
            <a:spAutoFit/>
          </a:bodyPr>
          <a:lstStyle/>
          <a:p>
            <a:pPr algn="just">
              <a:spcBef>
                <a:spcPts val="1800"/>
              </a:spcBef>
              <a:spcAft>
                <a:spcPts val="600"/>
              </a:spcAft>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Le site du service public propose un simulateur qui permet de calculer rapidement le montant de la saisie-arrêt à réaliser chaque mois : </a:t>
            </a:r>
            <a:r>
              <a:rPr lang="fr-FR" sz="22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https://www.justice.fr/simulateurs/saisies-remunerations#details</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a:t>
            </a:r>
          </a:p>
          <a:p>
            <a:pPr>
              <a:spcBef>
                <a:spcPts val="1800"/>
              </a:spcBef>
              <a:spcAft>
                <a:spcPts val="600"/>
              </a:spcAft>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Pour concevoir le plan de remboursement il suffit de diviser le montant de la dette par la quotité saisissable mensuelle.</a:t>
            </a:r>
          </a:p>
          <a:p>
            <a:pPr>
              <a:spcBef>
                <a:spcPts val="1800"/>
              </a:spcBef>
              <a:spcAft>
                <a:spcPts val="600"/>
              </a:spcAft>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Exemple : un salarié à un salaire de 3 800 € net et une dette de 15 000 €. Le résultat du simulateur est le suivant :</a:t>
            </a:r>
          </a:p>
        </p:txBody>
      </p:sp>
      <p:pic>
        <p:nvPicPr>
          <p:cNvPr id="4" name="Image 3" descr="Une image contenant texte&#10;&#10;Description générée automatiquement">
            <a:extLst>
              <a:ext uri="{FF2B5EF4-FFF2-40B4-BE49-F238E27FC236}">
                <a16:creationId xmlns:a16="http://schemas.microsoft.com/office/drawing/2014/main" id="{7DFFDD15-A2B4-CCE2-91B2-B218E8BA0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9404" y="2535999"/>
            <a:ext cx="3051932" cy="1494283"/>
          </a:xfrm>
          <a:prstGeom prst="rect">
            <a:avLst/>
          </a:prstGeom>
          <a:ln>
            <a:solidFill>
              <a:schemeClr val="tx1"/>
            </a:solidFill>
          </a:ln>
        </p:spPr>
      </p:pic>
      <p:sp>
        <p:nvSpPr>
          <p:cNvPr id="7" name="ZoneTexte 6">
            <a:extLst>
              <a:ext uri="{FF2B5EF4-FFF2-40B4-BE49-F238E27FC236}">
                <a16:creationId xmlns:a16="http://schemas.microsoft.com/office/drawing/2014/main" id="{DD987FB5-AD23-4A61-DEE3-5AAA318E3C1D}"/>
              </a:ext>
            </a:extLst>
          </p:cNvPr>
          <p:cNvSpPr txBox="1"/>
          <p:nvPr/>
        </p:nvSpPr>
        <p:spPr>
          <a:xfrm>
            <a:off x="159911" y="4240044"/>
            <a:ext cx="11027535" cy="1184940"/>
          </a:xfrm>
          <a:prstGeom prst="rect">
            <a:avLst/>
          </a:prstGeom>
          <a:noFill/>
        </p:spPr>
        <p:txBody>
          <a:bodyPr wrap="square">
            <a:spAutoFit/>
          </a:bodyPr>
          <a:lstStyle/>
          <a:p>
            <a:pPr algn="just">
              <a:spcAft>
                <a:spcPts val="600"/>
              </a:spcAft>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Le plan de remboursement sera le suivant :  15 000 € / 2 071,55 € = 7,24 mois</a:t>
            </a:r>
          </a:p>
          <a:p>
            <a:pPr algn="just">
              <a:spcAft>
                <a:spcPts val="600"/>
              </a:spcAft>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Si la première saisie est réalisée sur le salaire de janvier, elle sera prélevée sur les 6 mois suivants et le reliquat sur le 8</a:t>
            </a:r>
            <a:r>
              <a:rPr lang="fr-FR" sz="2200" baseline="30000" dirty="0">
                <a:effectLst/>
                <a:latin typeface="Arial" panose="020B0604020202020204" pitchFamily="34" charset="0"/>
                <a:ea typeface="Times New Roman" panose="02020603050405020304" pitchFamily="18" charset="0"/>
                <a:cs typeface="Times New Roman" panose="02020603050405020304" pitchFamily="18" charset="0"/>
              </a:rPr>
              <a:t>e</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mois.</a:t>
            </a:r>
          </a:p>
        </p:txBody>
      </p:sp>
      <p:pic>
        <p:nvPicPr>
          <p:cNvPr id="9" name="Image 8">
            <a:extLst>
              <a:ext uri="{FF2B5EF4-FFF2-40B4-BE49-F238E27FC236}">
                <a16:creationId xmlns:a16="http://schemas.microsoft.com/office/drawing/2014/main" id="{FEBAD1F4-75E2-3EB2-F164-A015F6DB0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196" y="5613765"/>
            <a:ext cx="11151878" cy="763827"/>
          </a:xfrm>
          <a:prstGeom prst="rect">
            <a:avLst/>
          </a:prstGeom>
        </p:spPr>
      </p:pic>
    </p:spTree>
    <p:extLst>
      <p:ext uri="{BB962C8B-B14F-4D97-AF65-F5344CB8AC3E}">
        <p14:creationId xmlns:p14="http://schemas.microsoft.com/office/powerpoint/2010/main" val="1369796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599" y="49836"/>
            <a:ext cx="10240433"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3.5. Calculer le repos compensateur</a:t>
            </a:r>
          </a:p>
        </p:txBody>
      </p:sp>
      <p:sp>
        <p:nvSpPr>
          <p:cNvPr id="4" name="ZoneTexte 3">
            <a:extLst>
              <a:ext uri="{FF2B5EF4-FFF2-40B4-BE49-F238E27FC236}">
                <a16:creationId xmlns:a16="http://schemas.microsoft.com/office/drawing/2014/main" id="{AB46F1DC-8FC2-4314-9606-415C38F40CB1}"/>
              </a:ext>
            </a:extLst>
          </p:cNvPr>
          <p:cNvSpPr txBox="1"/>
          <p:nvPr/>
        </p:nvSpPr>
        <p:spPr>
          <a:xfrm>
            <a:off x="405549" y="1113583"/>
            <a:ext cx="10660083" cy="3077766"/>
          </a:xfrm>
          <a:prstGeom prst="rect">
            <a:avLst/>
          </a:prstGeom>
          <a:noFill/>
        </p:spPr>
        <p:txBody>
          <a:bodyPr wrap="square">
            <a:spAutoFit/>
          </a:bodyPr>
          <a:lstStyle/>
          <a:p>
            <a:pPr algn="ctr">
              <a:spcBef>
                <a:spcPts val="1200"/>
              </a:spcBef>
              <a:spcAft>
                <a:spcPts val="1200"/>
              </a:spcAft>
            </a:pP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La loi impose un repos compensateur pour les heures supplémentaires effectuées au-delà du contingent annuel. </a:t>
            </a:r>
          </a:p>
          <a:p>
            <a:pPr marL="342900" indent="-342900" algn="just">
              <a:spcBef>
                <a:spcPts val="1200"/>
              </a:spcBef>
              <a:spcAft>
                <a:spcPts val="1200"/>
              </a:spcAft>
              <a:buFont typeface="Wingdings" panose="05000000000000000000" pitchFamily="2" charset="2"/>
              <a:buChar char="q"/>
            </a:pP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Ce contingent est fixé actuellement à 220 heures par année et par salarié</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(les heures effectuées dans la limite du contingent, peuvent faire l’objet de repos compensateur en cas d’accord collectif). </a:t>
            </a:r>
          </a:p>
          <a:p>
            <a:pPr marL="342900" indent="-342900" algn="just">
              <a:spcBef>
                <a:spcPts val="1200"/>
              </a:spcBef>
              <a:spcAft>
                <a:spcPts val="1200"/>
              </a:spcAft>
              <a:buFont typeface="Wingdings" panose="05000000000000000000" pitchFamily="2" charset="2"/>
              <a:buChar char="q"/>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Le droit au repos dépend de la taille de l’entreprise et de la situation du salarié au regard de son contingent annuel d’heures supplémentaires.</a:t>
            </a:r>
          </a:p>
        </p:txBody>
      </p:sp>
      <p:pic>
        <p:nvPicPr>
          <p:cNvPr id="3" name="Image 2" descr="Une image contenant table&#10;&#10;Description générée automatiquement">
            <a:extLst>
              <a:ext uri="{FF2B5EF4-FFF2-40B4-BE49-F238E27FC236}">
                <a16:creationId xmlns:a16="http://schemas.microsoft.com/office/drawing/2014/main" id="{114AD7F7-3514-9E8B-AEA5-DD74EC128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70" y="4223879"/>
            <a:ext cx="10586984" cy="2184363"/>
          </a:xfrm>
          <a:prstGeom prst="rect">
            <a:avLst/>
          </a:prstGeom>
        </p:spPr>
      </p:pic>
    </p:spTree>
    <p:extLst>
      <p:ext uri="{BB962C8B-B14F-4D97-AF65-F5344CB8AC3E}">
        <p14:creationId xmlns:p14="http://schemas.microsoft.com/office/powerpoint/2010/main" val="1317356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E6560D8-E311-4B8F-820F-CF8662C03B93}"/>
              </a:ext>
            </a:extLst>
          </p:cNvPr>
          <p:cNvSpPr txBox="1"/>
          <p:nvPr/>
        </p:nvSpPr>
        <p:spPr>
          <a:xfrm>
            <a:off x="639233" y="1663038"/>
            <a:ext cx="10638367" cy="3524042"/>
          </a:xfrm>
          <a:prstGeom prst="rect">
            <a:avLst/>
          </a:prstGeom>
          <a:noFill/>
        </p:spPr>
        <p:txBody>
          <a:bodyPr wrap="square">
            <a:spAutoFit/>
          </a:bodyPr>
          <a:lstStyle/>
          <a:p>
            <a:pPr algn="ctr">
              <a:spcBef>
                <a:spcPts val="1800"/>
              </a:spcBef>
            </a:pPr>
            <a:r>
              <a:rPr lang="fr-FR" sz="2400" b="1" i="1" dirty="0">
                <a:effectLst/>
                <a:latin typeface="Arial" panose="020B0604020202020204" pitchFamily="34" charset="0"/>
                <a:ea typeface="Times New Roman" panose="02020603050405020304" pitchFamily="18" charset="0"/>
                <a:cs typeface="Arial" panose="020B0604020202020204" pitchFamily="34" charset="0"/>
              </a:rPr>
              <a:t>Remarques concernant le repos compensateur</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269875" lvl="0" indent="-342900" algn="just">
              <a:spcBef>
                <a:spcPts val="1800"/>
              </a:spcBef>
              <a:spcAft>
                <a:spcPts val="0"/>
              </a:spcAft>
              <a:buFont typeface="Arial" panose="020B0604020202020204" pitchFamily="34" charset="0"/>
              <a:buChar char="-"/>
            </a:pPr>
            <a:r>
              <a:rPr lang="fr-FR" sz="2200" dirty="0">
                <a:effectLst/>
                <a:latin typeface="Arial" panose="020B0604020202020204" pitchFamily="34" charset="0"/>
                <a:ea typeface="Times New Roman" panose="02020603050405020304" pitchFamily="18" charset="0"/>
                <a:cs typeface="Arial" panose="020B0604020202020204" pitchFamily="34" charset="0"/>
              </a:rPr>
              <a:t>Il doit être pris dans un délai de 2 mois suivant l’ouverture du droit (7 heures) par ½ journée ou journée entière. Il </a:t>
            </a:r>
            <a:r>
              <a:rPr lang="fr-FR" sz="2200" b="1" dirty="0">
                <a:effectLst/>
                <a:latin typeface="Arial" panose="020B0604020202020204" pitchFamily="34" charset="0"/>
                <a:ea typeface="Times New Roman" panose="02020603050405020304" pitchFamily="18" charset="0"/>
                <a:cs typeface="Arial" panose="020B0604020202020204" pitchFamily="34" charset="0"/>
              </a:rPr>
              <a:t>ne peut être payé par l’employeur</a:t>
            </a:r>
            <a:r>
              <a:rPr lang="fr-FR" sz="2200" dirty="0">
                <a:effectLst/>
                <a:latin typeface="Arial" panose="020B0604020202020204" pitchFamily="34" charset="0"/>
                <a:ea typeface="Times New Roman" panose="02020603050405020304" pitchFamily="18" charset="0"/>
                <a:cs typeface="Arial" panose="020B0604020202020204" pitchFamily="34" charset="0"/>
              </a:rPr>
              <a:t> et doit être un arrêt effectif. </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269875" lvl="0" indent="-342900" algn="just">
              <a:spcBef>
                <a:spcPts val="1800"/>
              </a:spcBef>
              <a:spcAft>
                <a:spcPts val="0"/>
              </a:spcAft>
              <a:buFont typeface="Arial" panose="020B0604020202020204" pitchFamily="34" charset="0"/>
              <a:buChar char="-"/>
            </a:pPr>
            <a:r>
              <a:rPr lang="fr-FR" sz="2200" dirty="0">
                <a:effectLst/>
                <a:latin typeface="Arial" panose="020B0604020202020204" pitchFamily="34" charset="0"/>
                <a:ea typeface="Times New Roman" panose="02020603050405020304" pitchFamily="18" charset="0"/>
                <a:cs typeface="Arial" panose="020B0604020202020204" pitchFamily="34" charset="0"/>
              </a:rPr>
              <a:t>Il doit apparaître sur le bulletin de salaire ou un document annexe.</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269875" lvl="0" indent="-342900" algn="just">
              <a:spcBef>
                <a:spcPts val="1800"/>
              </a:spcBef>
              <a:spcAft>
                <a:spcPts val="0"/>
              </a:spcAft>
              <a:buFont typeface="Arial" panose="020B0604020202020204" pitchFamily="34" charset="0"/>
              <a:buChar char="-"/>
            </a:pPr>
            <a:r>
              <a:rPr lang="fr-FR" sz="2200" dirty="0">
                <a:effectLst/>
                <a:latin typeface="Arial" panose="020B0604020202020204" pitchFamily="34" charset="0"/>
                <a:ea typeface="Times New Roman" panose="02020603050405020304" pitchFamily="18" charset="0"/>
                <a:cs typeface="Arial" panose="020B0604020202020204" pitchFamily="34" charset="0"/>
              </a:rPr>
              <a:t>Le salarié doit formuler sa demande de repos compensateur 7 jours minimum avant la date à laquelle il souhaite prendre le repos. Il doit préciser la date et la durée du repos.</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A51CB303-1E77-891B-D6DF-ECCB10C7DF07}"/>
              </a:ext>
            </a:extLst>
          </p:cNvPr>
          <p:cNvSpPr txBox="1"/>
          <p:nvPr/>
        </p:nvSpPr>
        <p:spPr>
          <a:xfrm>
            <a:off x="101599" y="49836"/>
            <a:ext cx="10240433"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3.5. Calculer le repos compensateur</a:t>
            </a:r>
          </a:p>
        </p:txBody>
      </p:sp>
    </p:spTree>
    <p:extLst>
      <p:ext uri="{BB962C8B-B14F-4D97-AF65-F5344CB8AC3E}">
        <p14:creationId xmlns:p14="http://schemas.microsoft.com/office/powerpoint/2010/main" val="317035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2D29CAF-FE26-4A76-AA9B-82FF127AFB8D}"/>
              </a:ext>
            </a:extLst>
          </p:cNvPr>
          <p:cNvSpPr txBox="1"/>
          <p:nvPr/>
        </p:nvSpPr>
        <p:spPr>
          <a:xfrm>
            <a:off x="458379" y="1107028"/>
            <a:ext cx="10695140" cy="1277273"/>
          </a:xfrm>
          <a:prstGeom prst="rect">
            <a:avLst/>
          </a:prstGeom>
          <a:noFill/>
        </p:spPr>
        <p:txBody>
          <a:bodyPr wrap="square">
            <a:spAutoFit/>
          </a:bodyPr>
          <a:lstStyle/>
          <a:p>
            <a:pPr algn="ctr">
              <a:spcAft>
                <a:spcPts val="600"/>
              </a:spcAft>
            </a:pPr>
            <a:r>
              <a:rPr lang="fr-FR" sz="2400" b="1" i="1" dirty="0">
                <a:effectLst/>
                <a:latin typeface="Arial" panose="020B0604020202020204" pitchFamily="34" charset="0"/>
                <a:ea typeface="Times New Roman" panose="02020603050405020304" pitchFamily="18" charset="0"/>
                <a:cs typeface="Times New Roman" panose="02020603050405020304" pitchFamily="18" charset="0"/>
              </a:rPr>
              <a:t>Exemple </a:t>
            </a:r>
          </a:p>
          <a:p>
            <a:pPr algn="ctr">
              <a:spcAft>
                <a:spcPts val="600"/>
              </a:spcAft>
            </a:pPr>
            <a:r>
              <a:rPr lang="fr-FR" sz="2400" i="1" dirty="0">
                <a:effectLst/>
                <a:latin typeface="Arial" panose="020B0604020202020204" pitchFamily="34" charset="0"/>
                <a:ea typeface="Times New Roman" panose="02020603050405020304" pitchFamily="18" charset="0"/>
                <a:cs typeface="Times New Roman" panose="02020603050405020304" pitchFamily="18" charset="0"/>
              </a:rPr>
              <a:t>M. Berthod travaille dans une entreprise de 8 salariés. Il a effectué 24 heures supplémentaires en septembre. </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Image 7" descr="Une image contenant table&#10;&#10;Description générée automatiquement">
            <a:extLst>
              <a:ext uri="{FF2B5EF4-FFF2-40B4-BE49-F238E27FC236}">
                <a16:creationId xmlns:a16="http://schemas.microsoft.com/office/drawing/2014/main" id="{DC2356E7-C83F-3D9D-F90D-C512A9C40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79" y="2482042"/>
            <a:ext cx="10902925" cy="2485226"/>
          </a:xfrm>
          <a:prstGeom prst="rect">
            <a:avLst/>
          </a:prstGeom>
        </p:spPr>
      </p:pic>
      <p:sp>
        <p:nvSpPr>
          <p:cNvPr id="9" name="ZoneTexte 8">
            <a:extLst>
              <a:ext uri="{FF2B5EF4-FFF2-40B4-BE49-F238E27FC236}">
                <a16:creationId xmlns:a16="http://schemas.microsoft.com/office/drawing/2014/main" id="{9C40C1A8-AE17-FABD-96D2-DBEA29D9C67F}"/>
              </a:ext>
            </a:extLst>
          </p:cNvPr>
          <p:cNvSpPr txBox="1"/>
          <p:nvPr/>
        </p:nvSpPr>
        <p:spPr>
          <a:xfrm>
            <a:off x="101599" y="49836"/>
            <a:ext cx="10240433"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3.5. Calculer le repos compensateur</a:t>
            </a:r>
          </a:p>
        </p:txBody>
      </p:sp>
    </p:spTree>
    <p:extLst>
      <p:ext uri="{BB962C8B-B14F-4D97-AF65-F5344CB8AC3E}">
        <p14:creationId xmlns:p14="http://schemas.microsoft.com/office/powerpoint/2010/main" val="3494438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0800" y="0"/>
            <a:ext cx="7565366" cy="1046440"/>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3. Calculer un bulletin de salaire</a:t>
            </a:r>
          </a:p>
          <a:p>
            <a:pPr>
              <a:spcBef>
                <a:spcPts val="1200"/>
              </a:spcBef>
            </a:pPr>
            <a:r>
              <a:rPr lang="fr-FR" sz="2400" b="1" dirty="0">
                <a:solidFill>
                  <a:srgbClr val="FFFF00"/>
                </a:solidFill>
                <a:latin typeface="Arial" panose="020B0604020202020204" pitchFamily="34" charset="0"/>
                <a:cs typeface="Arial" panose="020B0604020202020204" pitchFamily="34" charset="0"/>
              </a:rPr>
              <a:t>3.1. Calculer le salaire brut</a:t>
            </a:r>
          </a:p>
        </p:txBody>
      </p:sp>
      <p:sp>
        <p:nvSpPr>
          <p:cNvPr id="8" name="ZoneTexte 7">
            <a:extLst>
              <a:ext uri="{FF2B5EF4-FFF2-40B4-BE49-F238E27FC236}">
                <a16:creationId xmlns:a16="http://schemas.microsoft.com/office/drawing/2014/main" id="{390AEC8A-CC70-4B49-B116-6DFA2BABDCFD}"/>
              </a:ext>
            </a:extLst>
          </p:cNvPr>
          <p:cNvSpPr txBox="1"/>
          <p:nvPr/>
        </p:nvSpPr>
        <p:spPr>
          <a:xfrm>
            <a:off x="200024" y="1112981"/>
            <a:ext cx="7386109" cy="4755148"/>
          </a:xfrm>
          <a:prstGeom prst="rect">
            <a:avLst/>
          </a:prstGeom>
          <a:noFill/>
        </p:spPr>
        <p:txBody>
          <a:bodyPr wrap="square">
            <a:spAutoFit/>
          </a:bodyPr>
          <a:lstStyle/>
          <a:p>
            <a:pPr marL="342900" lvl="0" indent="-342900" algn="just">
              <a:spcBef>
                <a:spcPts val="600"/>
              </a:spcBef>
              <a:spcAft>
                <a:spcPts val="600"/>
              </a:spcAft>
              <a:buFont typeface="Symbol" panose="05050102010706020507" pitchFamily="18" charset="2"/>
              <a:buChar char=""/>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Le salaire de base</a:t>
            </a:r>
          </a:p>
          <a:p>
            <a:pPr>
              <a:spcBef>
                <a:spcPts val="600"/>
              </a:spcBef>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Le salaire de base peut être individualisé et faire l’objet d’un accord interpersonnel avec l’employeur. Mais le plus souvent, il est défini à partir d’une grille de rémunération qui peut être propre à l’entreprise ou à une branche professionnelle.</a:t>
            </a:r>
          </a:p>
          <a:p>
            <a:pPr>
              <a:spcBef>
                <a:spcPts val="600"/>
              </a:spcBef>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La grille de rémunération précise les salaires des salariés de l’entreprise en tenant compte du statut (cadre, ouvrier / employé...) du poste, du niveau de responsabilité et de l’ancienneté.</a:t>
            </a:r>
          </a:p>
          <a:p>
            <a:pPr algn="r">
              <a:spcBef>
                <a:spcPts val="600"/>
              </a:spcBef>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Exemple :</a:t>
            </a:r>
          </a:p>
          <a:p>
            <a:pPr>
              <a:spcBef>
                <a:spcPts val="1800"/>
              </a:spcBef>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La grille de rémunération est significative de la politique salariale de l'entreprise. Elle permet également à chaque salarié de connaître l'évolution possible de sa rémunération. </a:t>
            </a:r>
          </a:p>
        </p:txBody>
      </p:sp>
      <p:pic>
        <p:nvPicPr>
          <p:cNvPr id="9" name="Image 8" descr="Une image contenant armoire&#10;&#10;Description générée automatiquement">
            <a:extLst>
              <a:ext uri="{FF2B5EF4-FFF2-40B4-BE49-F238E27FC236}">
                <a16:creationId xmlns:a16="http://schemas.microsoft.com/office/drawing/2014/main" id="{EF0D9936-34E2-42DB-AC68-7BD2AF5CC5E4}"/>
              </a:ext>
            </a:extLst>
          </p:cNvPr>
          <p:cNvPicPr/>
          <p:nvPr/>
        </p:nvPicPr>
        <p:blipFill>
          <a:blip r:embed="rId2">
            <a:extLst>
              <a:ext uri="{28A0092B-C50C-407E-A947-70E740481C1C}">
                <a14:useLocalDpi xmlns:a14="http://schemas.microsoft.com/office/drawing/2010/main" val="0"/>
              </a:ext>
            </a:extLst>
          </a:blip>
          <a:stretch>
            <a:fillRect/>
          </a:stretch>
        </p:blipFill>
        <p:spPr>
          <a:xfrm>
            <a:off x="7616643" y="1414463"/>
            <a:ext cx="4199119" cy="4480400"/>
          </a:xfrm>
          <a:prstGeom prst="rect">
            <a:avLst/>
          </a:prstGeom>
        </p:spPr>
      </p:pic>
    </p:spTree>
    <p:extLst>
      <p:ext uri="{BB962C8B-B14F-4D97-AF65-F5344CB8AC3E}">
        <p14:creationId xmlns:p14="http://schemas.microsoft.com/office/powerpoint/2010/main" val="2501401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270" y="1109940"/>
            <a:ext cx="2271776" cy="461665"/>
          </a:xfrm>
          <a:prstGeom prst="rect">
            <a:avLst/>
          </a:prstGeom>
        </p:spPr>
        <p:txBody>
          <a:bodyPr wrap="none">
            <a:spAutoFit/>
          </a:bodyPr>
          <a:lstStyle/>
          <a:p>
            <a:pPr marL="457200" indent="-457200">
              <a:spcAft>
                <a:spcPts val="120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Times New Roman" panose="02020603050405020304" pitchFamily="18" charset="0"/>
              </a:rPr>
              <a:t>Les primes</a:t>
            </a:r>
          </a:p>
        </p:txBody>
      </p:sp>
      <p:sp>
        <p:nvSpPr>
          <p:cNvPr id="2" name="ZoneTexte 1">
            <a:extLst>
              <a:ext uri="{FF2B5EF4-FFF2-40B4-BE49-F238E27FC236}">
                <a16:creationId xmlns:a16="http://schemas.microsoft.com/office/drawing/2014/main" id="{0A7E7A71-B380-4566-9699-47C563A2F7E0}"/>
              </a:ext>
            </a:extLst>
          </p:cNvPr>
          <p:cNvSpPr txBox="1"/>
          <p:nvPr/>
        </p:nvSpPr>
        <p:spPr>
          <a:xfrm>
            <a:off x="50800" y="0"/>
            <a:ext cx="7565366" cy="1046440"/>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3. Calculer un bulletin de salaire</a:t>
            </a:r>
          </a:p>
          <a:p>
            <a:pPr>
              <a:spcBef>
                <a:spcPts val="1200"/>
              </a:spcBef>
            </a:pPr>
            <a:r>
              <a:rPr lang="fr-FR" sz="2400" b="1" dirty="0">
                <a:solidFill>
                  <a:srgbClr val="FFFF00"/>
                </a:solidFill>
                <a:latin typeface="Arial" panose="020B0604020202020204" pitchFamily="34" charset="0"/>
                <a:cs typeface="Arial" panose="020B0604020202020204" pitchFamily="34" charset="0"/>
              </a:rPr>
              <a:t>3.1. Calculer le salaire brut</a:t>
            </a:r>
          </a:p>
        </p:txBody>
      </p:sp>
      <p:sp>
        <p:nvSpPr>
          <p:cNvPr id="8" name="ZoneTexte 7">
            <a:extLst>
              <a:ext uri="{FF2B5EF4-FFF2-40B4-BE49-F238E27FC236}">
                <a16:creationId xmlns:a16="http://schemas.microsoft.com/office/drawing/2014/main" id="{9997F350-5B72-4C6E-80E6-C2DA655FA2C4}"/>
              </a:ext>
            </a:extLst>
          </p:cNvPr>
          <p:cNvSpPr txBox="1"/>
          <p:nvPr/>
        </p:nvSpPr>
        <p:spPr>
          <a:xfrm>
            <a:off x="777309" y="1966924"/>
            <a:ext cx="10075288" cy="3262432"/>
          </a:xfrm>
          <a:prstGeom prst="rect">
            <a:avLst/>
          </a:prstGeom>
          <a:noFill/>
        </p:spPr>
        <p:txBody>
          <a:bodyPr wrap="square">
            <a:spAutoFit/>
          </a:bodyPr>
          <a:lstStyle/>
          <a:p>
            <a:pPr algn="just">
              <a:spcBef>
                <a:spcPts val="1800"/>
              </a:spcBef>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Les primes sont des gratifications sur salaire qui complètent le salaire de base. </a:t>
            </a:r>
          </a:p>
          <a:p>
            <a:pPr marL="342900" indent="-342900" algn="just">
              <a:spcBef>
                <a:spcPts val="1800"/>
              </a:spcBef>
              <a:buFont typeface="Symbol" panose="05050102010706020507" pitchFamily="18" charset="2"/>
              <a:buChar char="Þ"/>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Elles sont soumises aux prélèvements sociaux et entrent dans l’assiette de calcul des cotisations sociales </a:t>
            </a:r>
            <a:r>
              <a:rPr lang="fr-FR" sz="2200" i="1" dirty="0">
                <a:effectLst/>
                <a:latin typeface="Arial" panose="020B0604020202020204" pitchFamily="34" charset="0"/>
                <a:ea typeface="Times New Roman" panose="02020603050405020304" pitchFamily="18" charset="0"/>
                <a:cs typeface="Times New Roman" panose="02020603050405020304" pitchFamily="18" charset="0"/>
              </a:rPr>
              <a:t>(exemple : prime de pénibilité, de nuit, de panier, d’outillage, de rendement, de transport, d’ancienneté, de mariage, de naissance, etc.).</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22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spcBef>
                <a:spcPts val="1800"/>
              </a:spcBef>
              <a:buFont typeface="Symbol" panose="05050102010706020507" pitchFamily="18" charset="2"/>
              <a:buChar char="Þ"/>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Elles ne doivent pas être confondues avec les indemnités qui sont des remboursements de frais et qui sont ajoutées au bas du salaire car elles ne sont pas soumises aux cotisations sociales. </a:t>
            </a:r>
          </a:p>
        </p:txBody>
      </p:sp>
    </p:spTree>
    <p:extLst>
      <p:ext uri="{BB962C8B-B14F-4D97-AF65-F5344CB8AC3E}">
        <p14:creationId xmlns:p14="http://schemas.microsoft.com/office/powerpoint/2010/main" val="2382461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270" y="1109940"/>
            <a:ext cx="4238661" cy="461665"/>
          </a:xfrm>
          <a:prstGeom prst="rect">
            <a:avLst/>
          </a:prstGeom>
        </p:spPr>
        <p:txBody>
          <a:bodyPr wrap="none">
            <a:spAutoFit/>
          </a:bodyPr>
          <a:lstStyle/>
          <a:p>
            <a:pPr marL="457200" indent="-457200">
              <a:spcAft>
                <a:spcPts val="120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Times New Roman" panose="02020603050405020304" pitchFamily="18" charset="0"/>
              </a:rPr>
              <a:t>Les avantages en nature</a:t>
            </a:r>
          </a:p>
        </p:txBody>
      </p:sp>
      <p:sp>
        <p:nvSpPr>
          <p:cNvPr id="2" name="ZoneTexte 1">
            <a:extLst>
              <a:ext uri="{FF2B5EF4-FFF2-40B4-BE49-F238E27FC236}">
                <a16:creationId xmlns:a16="http://schemas.microsoft.com/office/drawing/2014/main" id="{0A7E7A71-B380-4566-9699-47C563A2F7E0}"/>
              </a:ext>
            </a:extLst>
          </p:cNvPr>
          <p:cNvSpPr txBox="1"/>
          <p:nvPr/>
        </p:nvSpPr>
        <p:spPr>
          <a:xfrm>
            <a:off x="50800" y="0"/>
            <a:ext cx="7565366" cy="1046440"/>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3. Calculer un bulletin de salaire</a:t>
            </a:r>
          </a:p>
          <a:p>
            <a:pPr>
              <a:spcBef>
                <a:spcPts val="1200"/>
              </a:spcBef>
            </a:pPr>
            <a:r>
              <a:rPr lang="fr-FR" sz="2400" b="1" dirty="0">
                <a:solidFill>
                  <a:srgbClr val="FFFF00"/>
                </a:solidFill>
                <a:latin typeface="Arial" panose="020B0604020202020204" pitchFamily="34" charset="0"/>
                <a:cs typeface="Arial" panose="020B0604020202020204" pitchFamily="34" charset="0"/>
              </a:rPr>
              <a:t>3.1. Calculer le salaire brut</a:t>
            </a:r>
          </a:p>
        </p:txBody>
      </p:sp>
      <p:sp>
        <p:nvSpPr>
          <p:cNvPr id="6" name="ZoneTexte 5">
            <a:extLst>
              <a:ext uri="{FF2B5EF4-FFF2-40B4-BE49-F238E27FC236}">
                <a16:creationId xmlns:a16="http://schemas.microsoft.com/office/drawing/2014/main" id="{272827A0-115D-474B-B9D8-25DDC06B1FF0}"/>
              </a:ext>
            </a:extLst>
          </p:cNvPr>
          <p:cNvSpPr txBox="1"/>
          <p:nvPr/>
        </p:nvSpPr>
        <p:spPr>
          <a:xfrm>
            <a:off x="822325" y="2027187"/>
            <a:ext cx="10349442" cy="3739485"/>
          </a:xfrm>
          <a:prstGeom prst="rect">
            <a:avLst/>
          </a:prstGeom>
          <a:noFill/>
        </p:spPr>
        <p:txBody>
          <a:bodyPr wrap="square">
            <a:spAutoFit/>
          </a:bodyPr>
          <a:lstStyle/>
          <a:p>
            <a:pPr algn="just">
              <a:spcBef>
                <a:spcPts val="1800"/>
              </a:spcBef>
            </a:pPr>
            <a:r>
              <a:rPr lang="fr-FR" sz="2400" dirty="0">
                <a:effectLst/>
                <a:latin typeface="Arial" panose="020B0604020202020204" pitchFamily="34" charset="0"/>
                <a:ea typeface="Times New Roman" panose="02020603050405020304" pitchFamily="18" charset="0"/>
                <a:cs typeface="Times New Roman" panose="02020603050405020304" pitchFamily="18" charset="0"/>
              </a:rPr>
              <a:t>Ce sont des éléments du salaire qui ne sont pas payés en argent liquide mais en avantages d’utilisation </a:t>
            </a:r>
          </a:p>
          <a:p>
            <a:pPr algn="ctr">
              <a:spcBef>
                <a:spcPts val="1800"/>
              </a:spcBef>
            </a:pPr>
            <a:r>
              <a:rPr lang="fr-FR" sz="2400" i="1"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(exemple : appartement, voiture de fonction, carte de transport, mutuelle, smartphone, ordinateur, etc.). </a:t>
            </a:r>
          </a:p>
          <a:p>
            <a:pPr marL="342900" indent="-342900" algn="just">
              <a:spcBef>
                <a:spcPts val="1800"/>
              </a:spcBef>
              <a:buFont typeface="Symbol" panose="05050102010706020507" pitchFamily="18" charset="2"/>
              <a:buChar char="Þ"/>
            </a:pPr>
            <a:r>
              <a:rPr lang="fr-FR" sz="2400" dirty="0">
                <a:effectLst/>
                <a:latin typeface="Arial" panose="020B0604020202020204" pitchFamily="34" charset="0"/>
                <a:ea typeface="Times New Roman" panose="02020603050405020304" pitchFamily="18" charset="0"/>
                <a:cs typeface="Times New Roman" panose="02020603050405020304" pitchFamily="18" charset="0"/>
              </a:rPr>
              <a:t>Ces sommes sont soumises aux cotisations sociales, elles sont donc ajoutées dans le calcul du brut. </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spcBef>
                <a:spcPts val="1800"/>
              </a:spcBef>
              <a:buFont typeface="Symbol" panose="05050102010706020507" pitchFamily="18" charset="2"/>
              <a:buChar char="Þ"/>
            </a:pPr>
            <a:r>
              <a:rPr lang="fr-FR" sz="2400" dirty="0">
                <a:effectLst/>
                <a:latin typeface="Arial" panose="020B0604020202020204" pitchFamily="34" charset="0"/>
                <a:ea typeface="Times New Roman" panose="02020603050405020304" pitchFamily="18" charset="0"/>
                <a:cs typeface="Times New Roman" panose="02020603050405020304" pitchFamily="18" charset="0"/>
              </a:rPr>
              <a:t>L’avantage étant perçu en nature, le montant correspondant doit être retiré au bas du salaire pour ne pas le payer deux fois.</a:t>
            </a:r>
          </a:p>
        </p:txBody>
      </p:sp>
    </p:spTree>
    <p:extLst>
      <p:ext uri="{BB962C8B-B14F-4D97-AF65-F5344CB8AC3E}">
        <p14:creationId xmlns:p14="http://schemas.microsoft.com/office/powerpoint/2010/main" val="1730453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270" y="1109940"/>
            <a:ext cx="3624710" cy="461665"/>
          </a:xfrm>
          <a:prstGeom prst="rect">
            <a:avLst/>
          </a:prstGeom>
        </p:spPr>
        <p:txBody>
          <a:bodyPr wrap="none">
            <a:spAutoFit/>
          </a:bodyPr>
          <a:lstStyle/>
          <a:p>
            <a:pPr marL="457200" indent="-457200">
              <a:spcAft>
                <a:spcPts val="120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Times New Roman" panose="02020603050405020304" pitchFamily="18" charset="0"/>
              </a:rPr>
              <a:t>Les titres-restaurant</a:t>
            </a:r>
          </a:p>
        </p:txBody>
      </p:sp>
      <p:sp>
        <p:nvSpPr>
          <p:cNvPr id="2" name="ZoneTexte 1">
            <a:extLst>
              <a:ext uri="{FF2B5EF4-FFF2-40B4-BE49-F238E27FC236}">
                <a16:creationId xmlns:a16="http://schemas.microsoft.com/office/drawing/2014/main" id="{0A7E7A71-B380-4566-9699-47C563A2F7E0}"/>
              </a:ext>
            </a:extLst>
          </p:cNvPr>
          <p:cNvSpPr txBox="1"/>
          <p:nvPr/>
        </p:nvSpPr>
        <p:spPr>
          <a:xfrm>
            <a:off x="50800" y="0"/>
            <a:ext cx="7565366" cy="1046440"/>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3. Calculer un bulletin de salaire</a:t>
            </a:r>
          </a:p>
          <a:p>
            <a:pPr>
              <a:spcBef>
                <a:spcPts val="1200"/>
              </a:spcBef>
            </a:pPr>
            <a:r>
              <a:rPr lang="fr-FR" sz="2400" b="1" dirty="0">
                <a:solidFill>
                  <a:srgbClr val="FFFF00"/>
                </a:solidFill>
                <a:latin typeface="Arial" panose="020B0604020202020204" pitchFamily="34" charset="0"/>
                <a:cs typeface="Arial" panose="020B0604020202020204" pitchFamily="34" charset="0"/>
              </a:rPr>
              <a:t>3.1. Calculer le salaire brut</a:t>
            </a:r>
          </a:p>
        </p:txBody>
      </p:sp>
      <p:sp>
        <p:nvSpPr>
          <p:cNvPr id="6" name="ZoneTexte 5">
            <a:extLst>
              <a:ext uri="{FF2B5EF4-FFF2-40B4-BE49-F238E27FC236}">
                <a16:creationId xmlns:a16="http://schemas.microsoft.com/office/drawing/2014/main" id="{E34AEDBD-3D9F-4A00-A3B0-F6DB2FA04354}"/>
              </a:ext>
            </a:extLst>
          </p:cNvPr>
          <p:cNvSpPr txBox="1"/>
          <p:nvPr/>
        </p:nvSpPr>
        <p:spPr>
          <a:xfrm>
            <a:off x="527050" y="1900863"/>
            <a:ext cx="11137900" cy="3139321"/>
          </a:xfrm>
          <a:prstGeom prst="rect">
            <a:avLst/>
          </a:prstGeom>
          <a:noFill/>
        </p:spPr>
        <p:txBody>
          <a:bodyPr wrap="square">
            <a:spAutoFit/>
          </a:bodyPr>
          <a:lstStyle/>
          <a:p>
            <a:pPr algn="just">
              <a:spcBef>
                <a:spcPts val="1800"/>
              </a:spcBef>
            </a:pPr>
            <a:r>
              <a:rPr lang="fr-FR" sz="2400" dirty="0">
                <a:effectLst/>
                <a:latin typeface="Arial" panose="020B0604020202020204" pitchFamily="34" charset="0"/>
                <a:ea typeface="Times New Roman" panose="02020603050405020304" pitchFamily="18" charset="0"/>
                <a:cs typeface="Arial" panose="020B0604020202020204" pitchFamily="34" charset="0"/>
              </a:rPr>
              <a:t>Les titres-restaurant sont des titres de paiement « de repas » remis par l’employeur au salarié. </a:t>
            </a:r>
          </a:p>
          <a:p>
            <a:pPr marL="342900" indent="-342900" algn="just">
              <a:spcBef>
                <a:spcPts val="1800"/>
              </a:spcBef>
              <a:buFont typeface="Wingdings" panose="05000000000000000000" pitchFamily="2" charset="2"/>
              <a:buChar char="q"/>
            </a:pPr>
            <a:r>
              <a:rPr lang="fr-FR" sz="2400" dirty="0">
                <a:effectLst/>
                <a:latin typeface="Arial" panose="020B0604020202020204" pitchFamily="34" charset="0"/>
                <a:ea typeface="Times New Roman" panose="02020603050405020304" pitchFamily="18" charset="0"/>
                <a:cs typeface="Arial" panose="020B0604020202020204" pitchFamily="34" charset="0"/>
              </a:rPr>
              <a:t>Ils sont cofinancés par l’employeur et le salarié. </a:t>
            </a:r>
          </a:p>
          <a:p>
            <a:pPr marL="342900" indent="-342900" algn="just">
              <a:spcBef>
                <a:spcPts val="1800"/>
              </a:spcBef>
              <a:buFont typeface="Wingdings" panose="05000000000000000000" pitchFamily="2" charset="2"/>
              <a:buChar char="q"/>
            </a:pPr>
            <a:r>
              <a:rPr lang="fr-FR" sz="2400" dirty="0">
                <a:effectLst/>
                <a:latin typeface="Arial" panose="020B0604020202020204" pitchFamily="34" charset="0"/>
                <a:ea typeface="Times New Roman" panose="02020603050405020304" pitchFamily="18" charset="0"/>
                <a:cs typeface="Arial" panose="020B0604020202020204" pitchFamily="34" charset="0"/>
              </a:rPr>
              <a:t>Ils sont </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exonérés de cotisations sociales </a:t>
            </a:r>
            <a:r>
              <a:rPr lang="fr-FR" sz="2400" dirty="0">
                <a:effectLst/>
                <a:latin typeface="Arial" panose="020B0604020202020204" pitchFamily="34" charset="0"/>
                <a:ea typeface="Times New Roman" panose="02020603050405020304" pitchFamily="18" charset="0"/>
                <a:cs typeface="Arial" panose="020B0604020202020204" pitchFamily="34" charset="0"/>
              </a:rPr>
              <a:t>à</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condition que la contribution patronale soit comprise entre 50 et 60 % de la valeur nominale du titre et </a:t>
            </a:r>
            <a:r>
              <a:rPr lang="fr-FR" sz="2400" dirty="0">
                <a:effectLst/>
                <a:latin typeface="Arial" panose="020B0604020202020204" pitchFamily="34" charset="0"/>
                <a:ea typeface="Times New Roman" panose="02020603050405020304" pitchFamily="18" charset="0"/>
                <a:cs typeface="Arial" panose="020B0604020202020204" pitchFamily="34" charset="0"/>
              </a:rPr>
              <a:t>n’excède pas la limite maximale d’exonération de la part patronale qui est fixée à 6,50 € par titre au 1</a:t>
            </a:r>
            <a:r>
              <a:rPr lang="fr-FR" sz="2400" baseline="30000" dirty="0">
                <a:effectLst/>
                <a:latin typeface="Arial" panose="020B0604020202020204" pitchFamily="34" charset="0"/>
                <a:ea typeface="Times New Roman" panose="02020603050405020304" pitchFamily="18" charset="0"/>
                <a:cs typeface="Arial" panose="020B0604020202020204" pitchFamily="34" charset="0"/>
              </a:rPr>
              <a:t>er</a:t>
            </a:r>
            <a:r>
              <a:rPr lang="fr-FR" sz="2400" dirty="0">
                <a:effectLst/>
                <a:latin typeface="Arial" panose="020B0604020202020204" pitchFamily="34" charset="0"/>
                <a:ea typeface="Times New Roman" panose="02020603050405020304" pitchFamily="18" charset="0"/>
                <a:cs typeface="Arial" panose="020B0604020202020204" pitchFamily="34" charset="0"/>
              </a:rPr>
              <a:t> mars 2023.</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27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870" y="510000"/>
            <a:ext cx="3624710" cy="461665"/>
          </a:xfrm>
          <a:prstGeom prst="rect">
            <a:avLst/>
          </a:prstGeom>
        </p:spPr>
        <p:txBody>
          <a:bodyPr wrap="none">
            <a:spAutoFit/>
          </a:bodyPr>
          <a:lstStyle/>
          <a:p>
            <a:pPr marL="457200" indent="-457200">
              <a:spcAft>
                <a:spcPts val="120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Times New Roman" panose="02020603050405020304" pitchFamily="18" charset="0"/>
              </a:rPr>
              <a:t>Les titres-restaurant</a:t>
            </a:r>
          </a:p>
        </p:txBody>
      </p:sp>
      <p:sp>
        <p:nvSpPr>
          <p:cNvPr id="2" name="ZoneTexte 1">
            <a:extLst>
              <a:ext uri="{FF2B5EF4-FFF2-40B4-BE49-F238E27FC236}">
                <a16:creationId xmlns:a16="http://schemas.microsoft.com/office/drawing/2014/main" id="{0A7E7A71-B380-4566-9699-47C563A2F7E0}"/>
              </a:ext>
            </a:extLst>
          </p:cNvPr>
          <p:cNvSpPr txBox="1"/>
          <p:nvPr/>
        </p:nvSpPr>
        <p:spPr>
          <a:xfrm>
            <a:off x="50800" y="0"/>
            <a:ext cx="7565366" cy="461665"/>
          </a:xfrm>
          <a:prstGeom prst="rect">
            <a:avLst/>
          </a:prstGeom>
          <a:noFill/>
        </p:spPr>
        <p:txBody>
          <a:bodyPr wrap="square" rtlCol="0">
            <a:spAutoFit/>
          </a:bodyPr>
          <a:lstStyle/>
          <a:p>
            <a:pPr>
              <a:spcBef>
                <a:spcPts val="1200"/>
              </a:spcBef>
            </a:pPr>
            <a:r>
              <a:rPr lang="fr-FR" sz="2400" b="1" dirty="0">
                <a:solidFill>
                  <a:srgbClr val="FFFF00"/>
                </a:solidFill>
                <a:latin typeface="Arial" panose="020B0604020202020204" pitchFamily="34" charset="0"/>
                <a:cs typeface="Arial" panose="020B0604020202020204" pitchFamily="34" charset="0"/>
              </a:rPr>
              <a:t>3.1. Calculer le salaire brut</a:t>
            </a:r>
          </a:p>
        </p:txBody>
      </p:sp>
      <p:graphicFrame>
        <p:nvGraphicFramePr>
          <p:cNvPr id="3" name="Diagramme 2">
            <a:extLst>
              <a:ext uri="{FF2B5EF4-FFF2-40B4-BE49-F238E27FC236}">
                <a16:creationId xmlns:a16="http://schemas.microsoft.com/office/drawing/2014/main" id="{2FB7A314-42BB-44CE-AECA-D123CA30E579}"/>
              </a:ext>
            </a:extLst>
          </p:cNvPr>
          <p:cNvGraphicFramePr/>
          <p:nvPr>
            <p:extLst>
              <p:ext uri="{D42A27DB-BD31-4B8C-83A1-F6EECF244321}">
                <p14:modId xmlns:p14="http://schemas.microsoft.com/office/powerpoint/2010/main" val="4107388544"/>
              </p:ext>
            </p:extLst>
          </p:nvPr>
        </p:nvGraphicFramePr>
        <p:xfrm>
          <a:off x="393699" y="1710267"/>
          <a:ext cx="11027833"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oneTexte 9">
            <a:extLst>
              <a:ext uri="{FF2B5EF4-FFF2-40B4-BE49-F238E27FC236}">
                <a16:creationId xmlns:a16="http://schemas.microsoft.com/office/drawing/2014/main" id="{45F5ABBD-ECC8-41B2-9405-9DEC3AEF0B74}"/>
              </a:ext>
            </a:extLst>
          </p:cNvPr>
          <p:cNvSpPr txBox="1"/>
          <p:nvPr/>
        </p:nvSpPr>
        <p:spPr>
          <a:xfrm>
            <a:off x="1803400" y="1054868"/>
            <a:ext cx="9867900" cy="461665"/>
          </a:xfrm>
          <a:prstGeom prst="rect">
            <a:avLst/>
          </a:prstGeom>
          <a:noFill/>
        </p:spPr>
        <p:txBody>
          <a:bodyPr wrap="square">
            <a:spAutoFit/>
          </a:bodyPr>
          <a:lstStyle/>
          <a:p>
            <a:r>
              <a:rPr lang="fr-FR" sz="2400" b="1" kern="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Le système fonctionne de façon la façon suivante </a:t>
            </a:r>
            <a:endParaRPr lang="fr-FR" sz="2400" b="1" dirty="0">
              <a:solidFill>
                <a:srgbClr val="FFFF00"/>
              </a:solidFill>
            </a:endParaRPr>
          </a:p>
        </p:txBody>
      </p:sp>
      <p:sp>
        <p:nvSpPr>
          <p:cNvPr id="12" name="ZoneTexte 11">
            <a:extLst>
              <a:ext uri="{FF2B5EF4-FFF2-40B4-BE49-F238E27FC236}">
                <a16:creationId xmlns:a16="http://schemas.microsoft.com/office/drawing/2014/main" id="{1A4C81CE-30F5-4288-A8B3-F215077BCC8F}"/>
              </a:ext>
            </a:extLst>
          </p:cNvPr>
          <p:cNvSpPr txBox="1"/>
          <p:nvPr/>
        </p:nvSpPr>
        <p:spPr>
          <a:xfrm>
            <a:off x="3833482" y="5479966"/>
            <a:ext cx="783781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Les commerçants se font rembourser les titres auprès de l’organisme émetteur</a:t>
            </a:r>
          </a:p>
        </p:txBody>
      </p:sp>
      <p:grpSp>
        <p:nvGrpSpPr>
          <p:cNvPr id="13" name="Groupe 12">
            <a:extLst>
              <a:ext uri="{FF2B5EF4-FFF2-40B4-BE49-F238E27FC236}">
                <a16:creationId xmlns:a16="http://schemas.microsoft.com/office/drawing/2014/main" id="{F150F50B-CD60-4D1C-926B-FF97DA0DFF44}"/>
              </a:ext>
            </a:extLst>
          </p:cNvPr>
          <p:cNvGrpSpPr/>
          <p:nvPr/>
        </p:nvGrpSpPr>
        <p:grpSpPr>
          <a:xfrm>
            <a:off x="10686346" y="5147733"/>
            <a:ext cx="420509" cy="420509"/>
            <a:chOff x="9339122" y="1935422"/>
            <a:chExt cx="420509" cy="420509"/>
          </a:xfrm>
        </p:grpSpPr>
        <p:sp>
          <p:nvSpPr>
            <p:cNvPr id="14" name="Flèche : bas 13">
              <a:extLst>
                <a:ext uri="{FF2B5EF4-FFF2-40B4-BE49-F238E27FC236}">
                  <a16:creationId xmlns:a16="http://schemas.microsoft.com/office/drawing/2014/main" id="{C929D5C8-97DA-4883-9854-15F63C29ECAC}"/>
                </a:ext>
              </a:extLst>
            </p:cNvPr>
            <p:cNvSpPr/>
            <p:nvPr/>
          </p:nvSpPr>
          <p:spPr>
            <a:xfrm>
              <a:off x="9339122" y="1935422"/>
              <a:ext cx="420509" cy="420509"/>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Flèche : bas 4">
              <a:extLst>
                <a:ext uri="{FF2B5EF4-FFF2-40B4-BE49-F238E27FC236}">
                  <a16:creationId xmlns:a16="http://schemas.microsoft.com/office/drawing/2014/main" id="{57A307DE-AF7E-4C91-B966-013DB68A7D3C}"/>
                </a:ext>
              </a:extLst>
            </p:cNvPr>
            <p:cNvSpPr txBox="1"/>
            <p:nvPr/>
          </p:nvSpPr>
          <p:spPr>
            <a:xfrm>
              <a:off x="9433737" y="1935422"/>
              <a:ext cx="231279" cy="316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13185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00" y="4983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3.1. Calculer le salaire brut</a:t>
            </a:r>
          </a:p>
        </p:txBody>
      </p:sp>
      <p:sp>
        <p:nvSpPr>
          <p:cNvPr id="3" name="Rectangle 2"/>
          <p:cNvSpPr/>
          <p:nvPr/>
        </p:nvSpPr>
        <p:spPr>
          <a:xfrm>
            <a:off x="159029" y="635190"/>
            <a:ext cx="11412748" cy="461665"/>
          </a:xfrm>
          <a:prstGeom prst="rect">
            <a:avLst/>
          </a:prstGeom>
        </p:spPr>
        <p:txBody>
          <a:bodyPr wrap="square">
            <a:spAutoFit/>
          </a:bodyPr>
          <a:lstStyle/>
          <a:p>
            <a:pPr marL="342900" indent="-342900">
              <a:spcAft>
                <a:spcPts val="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Arial" panose="020B0604020202020204" pitchFamily="34" charset="0"/>
              </a:rPr>
              <a:t>Les heures supplémentaires</a:t>
            </a:r>
          </a:p>
        </p:txBody>
      </p:sp>
      <p:graphicFrame>
        <p:nvGraphicFramePr>
          <p:cNvPr id="4" name="Diagramme 3"/>
          <p:cNvGraphicFramePr/>
          <p:nvPr>
            <p:extLst>
              <p:ext uri="{D42A27DB-BD31-4B8C-83A1-F6EECF244321}">
                <p14:modId xmlns:p14="http://schemas.microsoft.com/office/powerpoint/2010/main" val="723720929"/>
              </p:ext>
            </p:extLst>
          </p:nvPr>
        </p:nvGraphicFramePr>
        <p:xfrm>
          <a:off x="369697" y="1389123"/>
          <a:ext cx="11246449" cy="2898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59029" y="4914999"/>
            <a:ext cx="11667786" cy="1600438"/>
          </a:xfrm>
          <a:prstGeom prst="rect">
            <a:avLst/>
          </a:prstGeom>
        </p:spPr>
        <p:txBody>
          <a:bodyPr wrap="square">
            <a:spAutoFit/>
          </a:bodyPr>
          <a:lstStyle/>
          <a:p>
            <a:pPr>
              <a:spcBef>
                <a:spcPts val="1200"/>
              </a:spcBef>
              <a:spcAft>
                <a:spcPts val="0"/>
              </a:spcAft>
            </a:pPr>
            <a:r>
              <a:rPr lang="fr-FR" sz="2200" dirty="0">
                <a:latin typeface="Arial" panose="020B0604020202020204" pitchFamily="34" charset="0"/>
                <a:ea typeface="Times New Roman" panose="02020603050405020304" pitchFamily="18" charset="0"/>
                <a:cs typeface="Arial" panose="020B0604020202020204" pitchFamily="34" charset="0"/>
              </a:rPr>
              <a:t>Ces heures ouvrent droit à une majoration de salaire, fixée par voie de convention ou d'accord collectif. Le taux de majoration conventionnel ne peut être inférieur à 10 %. </a:t>
            </a:r>
          </a:p>
          <a:p>
            <a:pPr>
              <a:spcBef>
                <a:spcPts val="1200"/>
              </a:spcBef>
              <a:spcAft>
                <a:spcPts val="0"/>
              </a:spcAft>
            </a:pPr>
            <a:r>
              <a:rPr lang="fr-FR" sz="2200" dirty="0">
                <a:latin typeface="Arial" panose="020B0604020202020204" pitchFamily="34" charset="0"/>
                <a:ea typeface="Times New Roman" panose="02020603050405020304" pitchFamily="18" charset="0"/>
                <a:cs typeface="Arial" panose="020B0604020202020204" pitchFamily="34" charset="0"/>
              </a:rPr>
              <a:t>En l'absence de convention ou d'accord, ce sont les taux légaux qui s'appliquent.</a:t>
            </a:r>
            <a:r>
              <a:rPr lang="fr-FR" sz="2200" b="1" i="1" dirty="0">
                <a:latin typeface="Arial" panose="020B0604020202020204" pitchFamily="34" charset="0"/>
                <a:ea typeface="Times New Roman" panose="02020603050405020304" pitchFamily="18" charset="0"/>
                <a:cs typeface="Arial" panose="020B0604020202020204" pitchFamily="34" charset="0"/>
              </a:rPr>
              <a:t> </a:t>
            </a:r>
            <a:r>
              <a:rPr lang="fr-FR" sz="2200" dirty="0">
                <a:latin typeface="Arial" panose="020B0604020202020204" pitchFamily="34" charset="0"/>
                <a:ea typeface="Times New Roman" panose="02020603050405020304" pitchFamily="18" charset="0"/>
                <a:cs typeface="Times New Roman" panose="02020603050405020304" pitchFamily="18" charset="0"/>
              </a:rPr>
              <a:t>La majoration de salaires peut être remplacée par un repos compensateur.</a:t>
            </a:r>
          </a:p>
        </p:txBody>
      </p:sp>
    </p:spTree>
    <p:extLst>
      <p:ext uri="{BB962C8B-B14F-4D97-AF65-F5344CB8AC3E}">
        <p14:creationId xmlns:p14="http://schemas.microsoft.com/office/powerpoint/2010/main" val="1809866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00" y="4983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3.1. Calculer le salaire brut</a:t>
            </a:r>
          </a:p>
        </p:txBody>
      </p:sp>
      <p:sp>
        <p:nvSpPr>
          <p:cNvPr id="3" name="Rectangle 2"/>
          <p:cNvSpPr/>
          <p:nvPr/>
        </p:nvSpPr>
        <p:spPr>
          <a:xfrm>
            <a:off x="159029" y="635190"/>
            <a:ext cx="11412748" cy="461665"/>
          </a:xfrm>
          <a:prstGeom prst="rect">
            <a:avLst/>
          </a:prstGeom>
        </p:spPr>
        <p:txBody>
          <a:bodyPr wrap="square">
            <a:spAutoFit/>
          </a:bodyPr>
          <a:lstStyle/>
          <a:p>
            <a:pPr marL="342900" indent="-342900">
              <a:spcAft>
                <a:spcPts val="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Arial" panose="020B0604020202020204" pitchFamily="34" charset="0"/>
              </a:rPr>
              <a:t>Les heures supplémentaires</a:t>
            </a:r>
          </a:p>
        </p:txBody>
      </p:sp>
      <p:sp>
        <p:nvSpPr>
          <p:cNvPr id="7" name="ZoneTexte 6">
            <a:extLst>
              <a:ext uri="{FF2B5EF4-FFF2-40B4-BE49-F238E27FC236}">
                <a16:creationId xmlns:a16="http://schemas.microsoft.com/office/drawing/2014/main" id="{B4BD7E84-53B7-BFAA-692A-EAE58A5D406E}"/>
              </a:ext>
            </a:extLst>
          </p:cNvPr>
          <p:cNvSpPr txBox="1"/>
          <p:nvPr/>
        </p:nvSpPr>
        <p:spPr>
          <a:xfrm>
            <a:off x="442175" y="1279565"/>
            <a:ext cx="10972800" cy="4770537"/>
          </a:xfrm>
          <a:prstGeom prst="rect">
            <a:avLst/>
          </a:prstGeom>
          <a:noFill/>
        </p:spPr>
        <p:txBody>
          <a:bodyPr wrap="square">
            <a:spAutoFit/>
          </a:bodyPr>
          <a:lstStyle/>
          <a:p>
            <a:pPr marL="228600" indent="-228600" algn="ctr">
              <a:spcBef>
                <a:spcPts val="600"/>
              </a:spcBef>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Décompte des heures supplémentaires </a:t>
            </a:r>
            <a:endParaRPr lang="fr-FR" sz="2800" b="1"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1800"/>
              </a:spcBef>
            </a:pPr>
            <a:r>
              <a:rPr lang="fr-FR" sz="2200" dirty="0">
                <a:effectLst/>
                <a:latin typeface="Arial" panose="020B0604020202020204" pitchFamily="34" charset="0"/>
                <a:ea typeface="Times New Roman" panose="02020603050405020304" pitchFamily="18" charset="0"/>
                <a:cs typeface="Arial" panose="020B0604020202020204" pitchFamily="34" charset="0"/>
              </a:rPr>
              <a:t>Les modalités de calcul des heures supplémentaires varient selon le type d’entreprises concerné : </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spcBef>
                <a:spcPts val="1800"/>
              </a:spcBef>
              <a:buFont typeface="Times New Roman" panose="02020603050405020304" pitchFamily="18" charset="0"/>
              <a:buChar char="-"/>
              <a:tabLst>
                <a:tab pos="228600" algn="l"/>
              </a:tabLst>
            </a:pPr>
            <a:r>
              <a:rPr lang="fr-FR" sz="2200" dirty="0">
                <a:effectLst/>
                <a:latin typeface="Arial" panose="020B0604020202020204" pitchFamily="34" charset="0"/>
                <a:ea typeface="Times New Roman" panose="02020603050405020304" pitchFamily="18" charset="0"/>
                <a:cs typeface="Arial" panose="020B0604020202020204" pitchFamily="34" charset="0"/>
              </a:rPr>
              <a:t>Á l’exception des entreprises qui annualisent le décompte des heures, les heures supplémentaires sont calculées </a:t>
            </a:r>
            <a:r>
              <a:rPr lang="fr-FR" sz="2200" b="1" dirty="0">
                <a:effectLst/>
                <a:latin typeface="Arial" panose="020B0604020202020204" pitchFamily="34" charset="0"/>
                <a:ea typeface="Times New Roman" panose="02020603050405020304" pitchFamily="18" charset="0"/>
                <a:cs typeface="Arial" panose="020B0604020202020204" pitchFamily="34" charset="0"/>
              </a:rPr>
              <a:t>par semaine </a:t>
            </a:r>
            <a:r>
              <a:rPr lang="fr-FR" sz="2200" dirty="0">
                <a:effectLst/>
                <a:latin typeface="Arial" panose="020B0604020202020204" pitchFamily="34" charset="0"/>
                <a:ea typeface="Times New Roman" panose="02020603050405020304" pitchFamily="18" charset="0"/>
                <a:cs typeface="Arial" panose="020B0604020202020204" pitchFamily="34" charset="0"/>
              </a:rPr>
              <a:t>(une semaine commence le lundi à 0 h et se termine le dimanche à 24 heures) </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spcBef>
                <a:spcPts val="1800"/>
              </a:spcBef>
              <a:buFont typeface="Times New Roman" panose="02020603050405020304" pitchFamily="18" charset="0"/>
              <a:buChar char="-"/>
              <a:tabLst>
                <a:tab pos="228600" algn="l"/>
              </a:tabLst>
            </a:pPr>
            <a:r>
              <a:rPr lang="fr-FR" sz="2200" dirty="0">
                <a:effectLst/>
                <a:latin typeface="Arial" panose="020B0604020202020204" pitchFamily="34" charset="0"/>
                <a:ea typeface="Times New Roman" panose="02020603050405020304" pitchFamily="18" charset="0"/>
                <a:cs typeface="Arial" panose="020B0604020202020204" pitchFamily="34" charset="0"/>
              </a:rPr>
              <a:t>Les heures effectuées au-delà de 35 h, font l’objet d’une majoration salariale. </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spcBef>
                <a:spcPts val="1800"/>
              </a:spcBef>
              <a:spcAft>
                <a:spcPts val="600"/>
              </a:spcAft>
              <a:buFont typeface="Times New Roman" panose="02020603050405020304" pitchFamily="18" charset="0"/>
              <a:buChar char="-"/>
              <a:tabLst>
                <a:tab pos="228600" algn="l"/>
              </a:tabLst>
            </a:pPr>
            <a:r>
              <a:rPr lang="fr-FR" sz="2200" dirty="0">
                <a:effectLst/>
                <a:latin typeface="Arial" panose="020B0604020202020204" pitchFamily="34" charset="0"/>
                <a:ea typeface="Times New Roman" panose="02020603050405020304" pitchFamily="18" charset="0"/>
                <a:cs typeface="Arial" panose="020B0604020202020204" pitchFamily="34" charset="0"/>
              </a:rPr>
              <a:t>Les heures supplémentaires font l’objet d’un </a:t>
            </a:r>
            <a:r>
              <a:rPr lang="fr-FR" sz="2200" b="1" dirty="0">
                <a:effectLst/>
                <a:latin typeface="Arial" panose="020B0604020202020204" pitchFamily="34" charset="0"/>
                <a:ea typeface="Times New Roman" panose="02020603050405020304" pitchFamily="18" charset="0"/>
                <a:cs typeface="Arial" panose="020B0604020202020204" pitchFamily="34" charset="0"/>
              </a:rPr>
              <a:t>contingent annuel fixé à 220 heures par salarié</a:t>
            </a:r>
            <a:r>
              <a:rPr lang="fr-FR" sz="2200" dirty="0">
                <a:effectLst/>
                <a:latin typeface="Arial" panose="020B0604020202020204" pitchFamily="34" charset="0"/>
                <a:ea typeface="Times New Roman" panose="02020603050405020304" pitchFamily="18" charset="0"/>
                <a:cs typeface="Arial" panose="020B0604020202020204" pitchFamily="34" charset="0"/>
              </a:rPr>
              <a:t>. Le recourt aux heures supplémentaires doit faire l’objet d’une autorisation de l’inspection du travail et d’une information du comité d’entreprise ou, à défaut, des délégués du personnel.</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165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00" y="4983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3.1. Calculer le salaire brut</a:t>
            </a:r>
          </a:p>
        </p:txBody>
      </p:sp>
      <p:sp>
        <p:nvSpPr>
          <p:cNvPr id="3" name="Rectangle 2"/>
          <p:cNvSpPr/>
          <p:nvPr/>
        </p:nvSpPr>
        <p:spPr>
          <a:xfrm>
            <a:off x="159029" y="635190"/>
            <a:ext cx="11412748" cy="461665"/>
          </a:xfrm>
          <a:prstGeom prst="rect">
            <a:avLst/>
          </a:prstGeom>
        </p:spPr>
        <p:txBody>
          <a:bodyPr wrap="square">
            <a:spAutoFit/>
          </a:bodyPr>
          <a:lstStyle/>
          <a:p>
            <a:pPr marL="342900" indent="-342900">
              <a:spcAft>
                <a:spcPts val="0"/>
              </a:spcAft>
              <a:buFont typeface="Arial" panose="020B0604020202020204" pitchFamily="34" charset="0"/>
              <a:buChar char="•"/>
            </a:pPr>
            <a:r>
              <a:rPr lang="fr-FR" sz="2400" b="1" dirty="0">
                <a:latin typeface="Arial" panose="020B0604020202020204" pitchFamily="34" charset="0"/>
                <a:ea typeface="Times New Roman" panose="02020603050405020304" pitchFamily="18" charset="0"/>
                <a:cs typeface="Arial" panose="020B0604020202020204" pitchFamily="34" charset="0"/>
              </a:rPr>
              <a:t>Les heures supplémentaires</a:t>
            </a:r>
          </a:p>
        </p:txBody>
      </p:sp>
      <p:graphicFrame>
        <p:nvGraphicFramePr>
          <p:cNvPr id="2" name="Tableau 1">
            <a:extLst>
              <a:ext uri="{FF2B5EF4-FFF2-40B4-BE49-F238E27FC236}">
                <a16:creationId xmlns:a16="http://schemas.microsoft.com/office/drawing/2014/main" id="{DDF3E2B9-62A0-4A0B-24E3-CFA8074AD4B2}"/>
              </a:ext>
            </a:extLst>
          </p:cNvPr>
          <p:cNvGraphicFramePr>
            <a:graphicFrameLocks noGrp="1"/>
          </p:cNvGraphicFramePr>
          <p:nvPr>
            <p:extLst>
              <p:ext uri="{D42A27DB-BD31-4B8C-83A1-F6EECF244321}">
                <p14:modId xmlns:p14="http://schemas.microsoft.com/office/powerpoint/2010/main" val="3855944293"/>
              </p:ext>
            </p:extLst>
          </p:nvPr>
        </p:nvGraphicFramePr>
        <p:xfrm>
          <a:off x="480811" y="3037999"/>
          <a:ext cx="10637949" cy="2783251"/>
        </p:xfrm>
        <a:graphic>
          <a:graphicData uri="http://schemas.openxmlformats.org/drawingml/2006/table">
            <a:tbl>
              <a:tblPr>
                <a:tableStyleId>{5C22544A-7EE6-4342-B048-85BDC9FD1C3A}</a:tableStyleId>
              </a:tblPr>
              <a:tblGrid>
                <a:gridCol w="4997003">
                  <a:extLst>
                    <a:ext uri="{9D8B030D-6E8A-4147-A177-3AD203B41FA5}">
                      <a16:colId xmlns:a16="http://schemas.microsoft.com/office/drawing/2014/main" val="892620079"/>
                    </a:ext>
                  </a:extLst>
                </a:gridCol>
                <a:gridCol w="2395471">
                  <a:extLst>
                    <a:ext uri="{9D8B030D-6E8A-4147-A177-3AD203B41FA5}">
                      <a16:colId xmlns:a16="http://schemas.microsoft.com/office/drawing/2014/main" val="2818127534"/>
                    </a:ext>
                  </a:extLst>
                </a:gridCol>
                <a:gridCol w="3245475">
                  <a:extLst>
                    <a:ext uri="{9D8B030D-6E8A-4147-A177-3AD203B41FA5}">
                      <a16:colId xmlns:a16="http://schemas.microsoft.com/office/drawing/2014/main" val="718808035"/>
                    </a:ext>
                  </a:extLst>
                </a:gridCol>
              </a:tblGrid>
              <a:tr h="506046">
                <a:tc rowSpan="6">
                  <a:txBody>
                    <a:bodyPr/>
                    <a:lstStyle/>
                    <a:p>
                      <a:pPr algn="l"/>
                      <a:r>
                        <a:rPr lang="fr-FR" sz="2000" dirty="0">
                          <a:effectLst/>
                          <a:latin typeface="Arial" panose="020B0604020202020204" pitchFamily="34" charset="0"/>
                          <a:cs typeface="Arial" panose="020B0604020202020204" pitchFamily="34" charset="0"/>
                        </a:rPr>
                        <a:t>En droit du travail les règles, imposées par le législateur constituent des minimums auxquels il n’est pas possible de se soustraire.</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fr-FR" sz="2000" dirty="0">
                          <a:effectLst/>
                          <a:latin typeface="Arial" panose="020B0604020202020204" pitchFamily="34" charset="0"/>
                          <a:cs typeface="Arial" panose="020B0604020202020204" pitchFamily="34" charset="0"/>
                        </a:rPr>
                        <a:t>Heures</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2">
                        <a:lumMod val="40000"/>
                        <a:lumOff val="60000"/>
                      </a:schemeClr>
                    </a:solidFill>
                  </a:tcPr>
                </a:tc>
                <a:tc>
                  <a:txBody>
                    <a:bodyPr/>
                    <a:lstStyle/>
                    <a:p>
                      <a:pPr algn="ctr"/>
                      <a:r>
                        <a:rPr lang="fr-FR" sz="2000" dirty="0">
                          <a:effectLst/>
                          <a:latin typeface="Arial" panose="020B0604020202020204" pitchFamily="34" charset="0"/>
                          <a:cs typeface="Arial" panose="020B0604020202020204" pitchFamily="34" charset="0"/>
                        </a:rPr>
                        <a:t>Majoration salariale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2">
                        <a:lumMod val="40000"/>
                        <a:lumOff val="60000"/>
                      </a:schemeClr>
                    </a:solidFill>
                  </a:tcPr>
                </a:tc>
                <a:extLst>
                  <a:ext uri="{0D108BD9-81ED-4DB2-BD59-A6C34878D82A}">
                    <a16:rowId xmlns:a16="http://schemas.microsoft.com/office/drawing/2014/main" val="1336048237"/>
                  </a:ext>
                </a:extLst>
              </a:tr>
              <a:tr h="455441">
                <a:tc vMerge="1">
                  <a:txBody>
                    <a:bodyPr/>
                    <a:lstStyle/>
                    <a:p>
                      <a:endParaRPr lang="fr-FR"/>
                    </a:p>
                  </a:txBody>
                  <a:tcPr/>
                </a:tc>
                <a:tc>
                  <a:txBody>
                    <a:bodyPr/>
                    <a:lstStyle/>
                    <a:p>
                      <a:pPr algn="ctr"/>
                      <a:r>
                        <a:rPr lang="fr-FR" sz="2000" dirty="0">
                          <a:effectLst/>
                          <a:latin typeface="Arial" panose="020B0604020202020204" pitchFamily="34" charset="0"/>
                          <a:cs typeface="Arial" panose="020B0604020202020204" pitchFamily="34" charset="0"/>
                        </a:rPr>
                        <a:t>1</a:t>
                      </a:r>
                      <a:r>
                        <a:rPr lang="fr-FR" sz="2000" baseline="30000" dirty="0">
                          <a:effectLst/>
                          <a:latin typeface="Arial" panose="020B0604020202020204" pitchFamily="34" charset="0"/>
                          <a:cs typeface="Arial" panose="020B0604020202020204" pitchFamily="34" charset="0"/>
                        </a:rPr>
                        <a:t>re</a:t>
                      </a:r>
                      <a:r>
                        <a:rPr lang="fr-FR" sz="2000" dirty="0">
                          <a:effectLst/>
                          <a:latin typeface="Arial" panose="020B0604020202020204" pitchFamily="34" charset="0"/>
                          <a:cs typeface="Arial" panose="020B0604020202020204" pitchFamily="34" charset="0"/>
                        </a:rPr>
                        <a:t> à 35</a:t>
                      </a:r>
                      <a:r>
                        <a:rPr lang="fr-FR" sz="2000" baseline="30000" dirty="0">
                          <a:effectLst/>
                          <a:latin typeface="Arial" panose="020B0604020202020204" pitchFamily="34" charset="0"/>
                          <a:cs typeface="Arial" panose="020B0604020202020204" pitchFamily="34" charset="0"/>
                        </a:rPr>
                        <a:t> e</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just"/>
                      <a:r>
                        <a:rPr lang="fr-FR" sz="2000">
                          <a:effectLst/>
                          <a:latin typeface="Arial" panose="020B0604020202020204" pitchFamily="34" charset="0"/>
                          <a:cs typeface="Arial" panose="020B0604020202020204" pitchFamily="34" charset="0"/>
                        </a:rPr>
                        <a:t>Taux normal</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319968693"/>
                  </a:ext>
                </a:extLst>
              </a:tr>
              <a:tr h="455441">
                <a:tc vMerge="1">
                  <a:txBody>
                    <a:bodyPr/>
                    <a:lstStyle/>
                    <a:p>
                      <a:endParaRPr lang="fr-FR"/>
                    </a:p>
                  </a:txBody>
                  <a:tcPr/>
                </a:tc>
                <a:tc>
                  <a:txBody>
                    <a:bodyPr/>
                    <a:lstStyle/>
                    <a:p>
                      <a:pPr algn="ctr"/>
                      <a:r>
                        <a:rPr lang="fr-FR" sz="2000">
                          <a:effectLst/>
                          <a:latin typeface="Arial" panose="020B0604020202020204" pitchFamily="34" charset="0"/>
                          <a:cs typeface="Arial" panose="020B0604020202020204" pitchFamily="34" charset="0"/>
                        </a:rPr>
                        <a:t>36</a:t>
                      </a:r>
                      <a:r>
                        <a:rPr lang="fr-FR" sz="2000" baseline="30000">
                          <a:effectLst/>
                          <a:latin typeface="Arial" panose="020B0604020202020204" pitchFamily="34" charset="0"/>
                          <a:cs typeface="Arial" panose="020B0604020202020204" pitchFamily="34" charset="0"/>
                        </a:rPr>
                        <a:t>e</a:t>
                      </a:r>
                      <a:r>
                        <a:rPr lang="fr-FR" sz="2000">
                          <a:effectLst/>
                          <a:latin typeface="Arial" panose="020B0604020202020204" pitchFamily="34" charset="0"/>
                          <a:cs typeface="Arial" panose="020B0604020202020204" pitchFamily="34" charset="0"/>
                        </a:rPr>
                        <a:t> à 39</a:t>
                      </a:r>
                      <a:r>
                        <a:rPr lang="fr-FR" sz="2000" baseline="30000">
                          <a:effectLst/>
                          <a:latin typeface="Arial" panose="020B0604020202020204" pitchFamily="34" charset="0"/>
                          <a:cs typeface="Arial" panose="020B0604020202020204" pitchFamily="34" charset="0"/>
                        </a:rPr>
                        <a:t> e </a:t>
                      </a:r>
                      <a:r>
                        <a:rPr lang="fr-FR" sz="2000">
                          <a:effectLst/>
                          <a:latin typeface="Arial" panose="020B0604020202020204" pitchFamily="34" charset="0"/>
                          <a:cs typeface="Arial" panose="020B0604020202020204" pitchFamily="34" charset="0"/>
                        </a:rPr>
                        <a:t>incluse</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just"/>
                      <a:r>
                        <a:rPr lang="fr-FR" sz="2000">
                          <a:effectLst/>
                          <a:latin typeface="Arial" panose="020B0604020202020204" pitchFamily="34" charset="0"/>
                          <a:cs typeface="Arial" panose="020B0604020202020204" pitchFamily="34" charset="0"/>
                        </a:rPr>
                        <a:t>Taux majoré de 25 % </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686119938"/>
                  </a:ext>
                </a:extLst>
              </a:tr>
              <a:tr h="455441">
                <a:tc vMerge="1">
                  <a:txBody>
                    <a:bodyPr/>
                    <a:lstStyle/>
                    <a:p>
                      <a:endParaRPr lang="fr-FR"/>
                    </a:p>
                  </a:txBody>
                  <a:tcPr/>
                </a:tc>
                <a:tc>
                  <a:txBody>
                    <a:bodyPr/>
                    <a:lstStyle/>
                    <a:p>
                      <a:pPr algn="ctr"/>
                      <a:r>
                        <a:rPr lang="fr-FR" sz="2000">
                          <a:effectLst/>
                          <a:latin typeface="Arial" panose="020B0604020202020204" pitchFamily="34" charset="0"/>
                          <a:cs typeface="Arial" panose="020B0604020202020204" pitchFamily="34" charset="0"/>
                        </a:rPr>
                        <a:t>40</a:t>
                      </a:r>
                      <a:r>
                        <a:rPr lang="fr-FR" sz="2000" baseline="30000">
                          <a:effectLst/>
                          <a:latin typeface="Arial" panose="020B0604020202020204" pitchFamily="34" charset="0"/>
                          <a:cs typeface="Arial" panose="020B0604020202020204" pitchFamily="34" charset="0"/>
                        </a:rPr>
                        <a:t>e</a:t>
                      </a:r>
                      <a:r>
                        <a:rPr lang="fr-FR" sz="2000">
                          <a:effectLst/>
                          <a:latin typeface="Arial" panose="020B0604020202020204" pitchFamily="34" charset="0"/>
                          <a:cs typeface="Arial" panose="020B0604020202020204" pitchFamily="34" charset="0"/>
                        </a:rPr>
                        <a:t> à 43</a:t>
                      </a:r>
                      <a:r>
                        <a:rPr lang="fr-FR" sz="2000" baseline="30000">
                          <a:effectLst/>
                          <a:latin typeface="Arial" panose="020B0604020202020204" pitchFamily="34" charset="0"/>
                          <a:cs typeface="Arial" panose="020B0604020202020204" pitchFamily="34" charset="0"/>
                        </a:rPr>
                        <a:t> e </a:t>
                      </a:r>
                      <a:r>
                        <a:rPr lang="fr-FR" sz="2000">
                          <a:effectLst/>
                          <a:latin typeface="Arial" panose="020B0604020202020204" pitchFamily="34" charset="0"/>
                          <a:cs typeface="Arial" panose="020B0604020202020204" pitchFamily="34" charset="0"/>
                        </a:rPr>
                        <a:t>incluse</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just"/>
                      <a:r>
                        <a:rPr lang="fr-FR" sz="2000">
                          <a:effectLst/>
                          <a:latin typeface="Arial" panose="020B0604020202020204" pitchFamily="34" charset="0"/>
                          <a:cs typeface="Arial" panose="020B0604020202020204" pitchFamily="34" charset="0"/>
                        </a:rPr>
                        <a:t>Taux majoré de 25 % </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346378233"/>
                  </a:ext>
                </a:extLst>
              </a:tr>
              <a:tr h="455441">
                <a:tc vMerge="1">
                  <a:txBody>
                    <a:bodyPr/>
                    <a:lstStyle/>
                    <a:p>
                      <a:endParaRPr lang="fr-FR"/>
                    </a:p>
                  </a:txBody>
                  <a:tcPr/>
                </a:tc>
                <a:tc>
                  <a:txBody>
                    <a:bodyPr/>
                    <a:lstStyle/>
                    <a:p>
                      <a:pPr algn="ctr"/>
                      <a:r>
                        <a:rPr lang="fr-FR" sz="2000">
                          <a:effectLst/>
                          <a:latin typeface="Arial" panose="020B0604020202020204" pitchFamily="34" charset="0"/>
                          <a:cs typeface="Arial" panose="020B0604020202020204" pitchFamily="34" charset="0"/>
                        </a:rPr>
                        <a:t>Á partir de la 44</a:t>
                      </a:r>
                      <a:r>
                        <a:rPr lang="fr-FR" sz="2000" baseline="30000">
                          <a:effectLst/>
                          <a:latin typeface="Arial" panose="020B0604020202020204" pitchFamily="34" charset="0"/>
                          <a:cs typeface="Arial" panose="020B0604020202020204" pitchFamily="34" charset="0"/>
                        </a:rPr>
                        <a:t>e</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just"/>
                      <a:r>
                        <a:rPr lang="fr-FR" sz="2000">
                          <a:effectLst/>
                          <a:latin typeface="Arial" panose="020B0604020202020204" pitchFamily="34" charset="0"/>
                          <a:cs typeface="Arial" panose="020B0604020202020204" pitchFamily="34" charset="0"/>
                        </a:rPr>
                        <a:t>Taux majoré de 50 % </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268507790"/>
                  </a:ext>
                </a:extLst>
              </a:tr>
              <a:tr h="455441">
                <a:tc vMerge="1">
                  <a:txBody>
                    <a:bodyPr/>
                    <a:lstStyle/>
                    <a:p>
                      <a:endParaRPr lang="fr-FR"/>
                    </a:p>
                  </a:txBody>
                  <a:tcPr/>
                </a:tc>
                <a:tc>
                  <a:txBody>
                    <a:bodyPr/>
                    <a:lstStyle/>
                    <a:p>
                      <a:pPr algn="ctr"/>
                      <a:r>
                        <a:rPr lang="fr-FR" sz="2000">
                          <a:effectLst/>
                          <a:latin typeface="Arial" panose="020B0604020202020204" pitchFamily="34" charset="0"/>
                          <a:cs typeface="Arial" panose="020B0604020202020204" pitchFamily="34" charset="0"/>
                        </a:rPr>
                        <a:t>Jours fériés</a:t>
                      </a:r>
                      <a:endParaRPr lang="fr-FR" sz="20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just"/>
                      <a:r>
                        <a:rPr lang="fr-FR" sz="2000" dirty="0">
                          <a:effectLst/>
                          <a:latin typeface="Arial" panose="020B0604020202020204" pitchFamily="34" charset="0"/>
                          <a:cs typeface="Arial" panose="020B0604020202020204" pitchFamily="34" charset="0"/>
                        </a:rPr>
                        <a:t>Taux majoré de 100 % (CC)</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145279378"/>
                  </a:ext>
                </a:extLst>
              </a:tr>
            </a:tbl>
          </a:graphicData>
        </a:graphic>
      </p:graphicFrame>
    </p:spTree>
    <p:extLst>
      <p:ext uri="{BB962C8B-B14F-4D97-AF65-F5344CB8AC3E}">
        <p14:creationId xmlns:p14="http://schemas.microsoft.com/office/powerpoint/2010/main" val="375724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328</TotalTime>
  <Words>1690</Words>
  <Application>Microsoft Office PowerPoint</Application>
  <PresentationFormat>Grand écran</PresentationFormat>
  <Paragraphs>131</Paragraphs>
  <Slides>17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Arial Black</vt:lpstr>
      <vt:lpstr>Century Gothic</vt:lpstr>
      <vt:lpstr>Symbol</vt:lpstr>
      <vt:lpstr>Times New Roman</vt:lpstr>
      <vt:lpstr>Wingdings</vt:lpstr>
      <vt:lpstr>Wingdings 3</vt:lpstr>
      <vt:lpstr>Ion</vt:lpstr>
      <vt:lpstr>Chap. 4 – Préparer et contrôler les éléments de la paie et les déclarations sociales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   412.  La collecte d'information </dc:title>
  <dc:creator>Claude Terrier</dc:creator>
  <cp:lastModifiedBy>Claude Terrier</cp:lastModifiedBy>
  <cp:revision>35</cp:revision>
  <dcterms:created xsi:type="dcterms:W3CDTF">2014-01-16T23:14:09Z</dcterms:created>
  <dcterms:modified xsi:type="dcterms:W3CDTF">2023-02-28T09:39:02Z</dcterms:modified>
</cp:coreProperties>
</file>