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9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3" y="14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656C05-B7AE-466C-A065-56A0F69F4E0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64597AB-E70C-413F-81A3-100229104F42}">
      <dgm:prSet phldrT="[Texte]"/>
      <dgm:spPr/>
      <dgm:t>
        <a:bodyPr/>
        <a:lstStyle/>
        <a:p>
          <a:r>
            <a:rPr lang="fr-FR" dirty="0">
              <a:latin typeface="Arial" panose="020B0604020202020204" pitchFamily="34" charset="0"/>
              <a:cs typeface="Arial" panose="020B0604020202020204" pitchFamily="34" charset="0"/>
            </a:rPr>
            <a:t>Six facteurs de pénibilité</a:t>
          </a:r>
        </a:p>
      </dgm:t>
    </dgm:pt>
    <dgm:pt modelId="{1BA8FA1C-03C5-4F32-941D-3D8038BB90F5}" type="parTrans" cxnId="{05E4DFF4-6C1F-41DF-BBB7-CBA47092B992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4EA347-B1FB-4753-80EE-7723BE75D6B0}" type="sibTrans" cxnId="{05E4DFF4-6C1F-41DF-BBB7-CBA47092B992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A31B44-8C87-453C-A69E-6D605E5D19F4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fr-FR" sz="2400" dirty="0">
              <a:latin typeface="Arial" panose="020B0604020202020204" pitchFamily="34" charset="0"/>
              <a:cs typeface="Arial" panose="020B0604020202020204" pitchFamily="34" charset="0"/>
            </a:rPr>
            <a:t>le travail de nuit </a:t>
          </a:r>
        </a:p>
      </dgm:t>
    </dgm:pt>
    <dgm:pt modelId="{07F10507-410D-4795-B255-27CCD9775996}" type="parTrans" cxnId="{805B3AE3-FE04-4C32-817D-E6EA20C48E13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0990A4-17E3-4CE0-B96D-F6D5F575B3AB}" type="sibTrans" cxnId="{805B3AE3-FE04-4C32-817D-E6EA20C48E13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47E18F-AFC4-4D9C-9D5C-C418245FDAF2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fr-FR" sz="2400" dirty="0">
              <a:latin typeface="Arial" panose="020B0604020202020204" pitchFamily="34" charset="0"/>
              <a:cs typeface="Arial" panose="020B0604020202020204" pitchFamily="34" charset="0"/>
            </a:rPr>
            <a:t>le travail en équipes successives alternantes</a:t>
          </a:r>
        </a:p>
      </dgm:t>
    </dgm:pt>
    <dgm:pt modelId="{8CE68AA9-00DA-4CB6-9342-98498044D69C}" type="parTrans" cxnId="{2E2B52CB-0A8A-4D46-9A8E-893D20F64BE9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4CF5EB-4FC1-4D57-919A-D41060CC843F}" type="sibTrans" cxnId="{2E2B52CB-0A8A-4D46-9A8E-893D20F64BE9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447142-0C91-461B-8C4A-1DB96E71158E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fr-FR" sz="2400" dirty="0">
              <a:latin typeface="Arial" panose="020B0604020202020204" pitchFamily="34" charset="0"/>
              <a:cs typeface="Arial" panose="020B0604020202020204" pitchFamily="34" charset="0"/>
            </a:rPr>
            <a:t>le travail répétitif</a:t>
          </a:r>
        </a:p>
      </dgm:t>
    </dgm:pt>
    <dgm:pt modelId="{62C05B6C-A1C3-47F0-9C13-50E163FC3777}" type="parTrans" cxnId="{62333236-7282-43E7-87A8-400D97B6A4F7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2C2817-D4C0-4380-B690-436B16084C40}" type="sibTrans" cxnId="{62333236-7282-43E7-87A8-400D97B6A4F7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7B3EBB-054B-4DBD-B524-464B85B96A4D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fr-FR" sz="2400" dirty="0">
              <a:latin typeface="Arial" panose="020B0604020202020204" pitchFamily="34" charset="0"/>
              <a:cs typeface="Arial" panose="020B0604020202020204" pitchFamily="34" charset="0"/>
            </a:rPr>
            <a:t>le travail exercé en milieu hyperbare (hautes pressions) </a:t>
          </a:r>
        </a:p>
      </dgm:t>
    </dgm:pt>
    <dgm:pt modelId="{EDCA8664-F534-4DBF-9EBD-5878ED09FB2D}" type="parTrans" cxnId="{6B932885-81A6-4155-A2D7-A662A762FA7E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AF6AF9-16ED-4F7F-9651-558CDEA1D4F1}" type="sibTrans" cxnId="{6B932885-81A6-4155-A2D7-A662A762FA7E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9E907F-72C3-4D4C-A7A4-BF68F7452671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fr-FR" sz="2400" dirty="0">
              <a:latin typeface="Arial" panose="020B0604020202020204" pitchFamily="34" charset="0"/>
              <a:cs typeface="Arial" panose="020B0604020202020204" pitchFamily="34" charset="0"/>
            </a:rPr>
            <a:t>Le travail en températures extrêmes </a:t>
          </a:r>
        </a:p>
      </dgm:t>
    </dgm:pt>
    <dgm:pt modelId="{4C4D4E2B-8F83-49D9-BC5E-6B95FC648E80}" type="parTrans" cxnId="{AD2B7973-A9C6-4BCE-957B-0DAAA2028823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8AAF53-57F5-4382-8FB4-5B5C08CAADD6}" type="sibTrans" cxnId="{AD2B7973-A9C6-4BCE-957B-0DAAA2028823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3FB83D-351B-493C-9585-2FE6D6E4603A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fr-FR" sz="2400" dirty="0">
              <a:latin typeface="Arial" panose="020B0604020202020204" pitchFamily="34" charset="0"/>
              <a:cs typeface="Arial" panose="020B0604020202020204" pitchFamily="34" charset="0"/>
            </a:rPr>
            <a:t>Le bruit</a:t>
          </a:r>
          <a:endParaRPr lang="fr-FR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3CCFFB-8E1E-4BEF-83D6-9504FDDD48C8}" type="parTrans" cxnId="{3062AB80-BF42-4934-8196-94076F463CC9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75C766-F0AC-4C02-B691-749F14DF1F2F}" type="sibTrans" cxnId="{3062AB80-BF42-4934-8196-94076F463CC9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96CD0F-309C-4BF4-BAD3-14CAD08E119C}" type="pres">
      <dgm:prSet presAssocID="{E8656C05-B7AE-466C-A065-56A0F69F4E0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2D8B57C-2DFC-477C-A4FC-4FEAE0DD0785}" type="pres">
      <dgm:prSet presAssocID="{564597AB-E70C-413F-81A3-100229104F42}" presName="root" presStyleCnt="0"/>
      <dgm:spPr/>
    </dgm:pt>
    <dgm:pt modelId="{CA78B223-58E6-44D5-99F1-5DF0E5B20358}" type="pres">
      <dgm:prSet presAssocID="{564597AB-E70C-413F-81A3-100229104F42}" presName="rootComposite" presStyleCnt="0"/>
      <dgm:spPr/>
    </dgm:pt>
    <dgm:pt modelId="{FD6A70E1-D730-4782-BB19-DC2E0E250CE6}" type="pres">
      <dgm:prSet presAssocID="{564597AB-E70C-413F-81A3-100229104F42}" presName="rootText" presStyleLbl="node1" presStyleIdx="0" presStyleCnt="1" custScaleX="476251"/>
      <dgm:spPr/>
    </dgm:pt>
    <dgm:pt modelId="{21EF7675-5583-4203-A4A1-234B98E61242}" type="pres">
      <dgm:prSet presAssocID="{564597AB-E70C-413F-81A3-100229104F42}" presName="rootConnector" presStyleLbl="node1" presStyleIdx="0" presStyleCnt="1"/>
      <dgm:spPr/>
    </dgm:pt>
    <dgm:pt modelId="{9207C007-0F61-4B2A-AEE5-89689948BAE7}" type="pres">
      <dgm:prSet presAssocID="{564597AB-E70C-413F-81A3-100229104F42}" presName="childShape" presStyleCnt="0"/>
      <dgm:spPr/>
    </dgm:pt>
    <dgm:pt modelId="{25E8404C-92F6-40E0-8C98-F0CB7AA8A445}" type="pres">
      <dgm:prSet presAssocID="{07F10507-410D-4795-B255-27CCD9775996}" presName="Name13" presStyleLbl="parChTrans1D2" presStyleIdx="0" presStyleCnt="6"/>
      <dgm:spPr/>
    </dgm:pt>
    <dgm:pt modelId="{466CA55F-DA8B-497C-B953-BDA02CBC3543}" type="pres">
      <dgm:prSet presAssocID="{55A31B44-8C87-453C-A69E-6D605E5D19F4}" presName="childText" presStyleLbl="bgAcc1" presStyleIdx="0" presStyleCnt="6" custScaleX="893823">
        <dgm:presLayoutVars>
          <dgm:bulletEnabled val="1"/>
        </dgm:presLayoutVars>
      </dgm:prSet>
      <dgm:spPr/>
    </dgm:pt>
    <dgm:pt modelId="{E0E36F37-3BE6-44CE-B1CF-3E0134D1FA10}" type="pres">
      <dgm:prSet presAssocID="{8CE68AA9-00DA-4CB6-9342-98498044D69C}" presName="Name13" presStyleLbl="parChTrans1D2" presStyleIdx="1" presStyleCnt="6"/>
      <dgm:spPr/>
    </dgm:pt>
    <dgm:pt modelId="{48842ED1-6D5A-408B-87E1-1BE047D2288D}" type="pres">
      <dgm:prSet presAssocID="{F847E18F-AFC4-4D9C-9D5C-C418245FDAF2}" presName="childText" presStyleLbl="bgAcc1" presStyleIdx="1" presStyleCnt="6" custScaleX="893823">
        <dgm:presLayoutVars>
          <dgm:bulletEnabled val="1"/>
        </dgm:presLayoutVars>
      </dgm:prSet>
      <dgm:spPr/>
    </dgm:pt>
    <dgm:pt modelId="{3E0FFCA3-6DDE-4711-B240-31C3EF3D83A5}" type="pres">
      <dgm:prSet presAssocID="{62C05B6C-A1C3-47F0-9C13-50E163FC3777}" presName="Name13" presStyleLbl="parChTrans1D2" presStyleIdx="2" presStyleCnt="6"/>
      <dgm:spPr/>
    </dgm:pt>
    <dgm:pt modelId="{75FB607E-F64A-4B5B-B24C-857F34DF35E5}" type="pres">
      <dgm:prSet presAssocID="{4F447142-0C91-461B-8C4A-1DB96E71158E}" presName="childText" presStyleLbl="bgAcc1" presStyleIdx="2" presStyleCnt="6" custScaleX="893823">
        <dgm:presLayoutVars>
          <dgm:bulletEnabled val="1"/>
        </dgm:presLayoutVars>
      </dgm:prSet>
      <dgm:spPr/>
    </dgm:pt>
    <dgm:pt modelId="{E51DA443-EAFA-4A44-9248-13286BD6612C}" type="pres">
      <dgm:prSet presAssocID="{EDCA8664-F534-4DBF-9EBD-5878ED09FB2D}" presName="Name13" presStyleLbl="parChTrans1D2" presStyleIdx="3" presStyleCnt="6"/>
      <dgm:spPr/>
    </dgm:pt>
    <dgm:pt modelId="{8B829EF6-1192-4277-90AF-F180599ADA53}" type="pres">
      <dgm:prSet presAssocID="{1B7B3EBB-054B-4DBD-B524-464B85B96A4D}" presName="childText" presStyleLbl="bgAcc1" presStyleIdx="3" presStyleCnt="6" custScaleX="893823">
        <dgm:presLayoutVars>
          <dgm:bulletEnabled val="1"/>
        </dgm:presLayoutVars>
      </dgm:prSet>
      <dgm:spPr/>
    </dgm:pt>
    <dgm:pt modelId="{68E5E0D5-F568-49DF-B936-0170EE8FF25F}" type="pres">
      <dgm:prSet presAssocID="{4C4D4E2B-8F83-49D9-BC5E-6B95FC648E80}" presName="Name13" presStyleLbl="parChTrans1D2" presStyleIdx="4" presStyleCnt="6"/>
      <dgm:spPr/>
    </dgm:pt>
    <dgm:pt modelId="{27834B17-036E-4075-990A-9C70E8B5175F}" type="pres">
      <dgm:prSet presAssocID="{B79E907F-72C3-4D4C-A7A4-BF68F7452671}" presName="childText" presStyleLbl="bgAcc1" presStyleIdx="4" presStyleCnt="6" custScaleX="893823">
        <dgm:presLayoutVars>
          <dgm:bulletEnabled val="1"/>
        </dgm:presLayoutVars>
      </dgm:prSet>
      <dgm:spPr/>
    </dgm:pt>
    <dgm:pt modelId="{112DE9D9-FE8D-4179-BB9A-A2AC33218D55}" type="pres">
      <dgm:prSet presAssocID="{3C3CCFFB-8E1E-4BEF-83D6-9504FDDD48C8}" presName="Name13" presStyleLbl="parChTrans1D2" presStyleIdx="5" presStyleCnt="6"/>
      <dgm:spPr/>
    </dgm:pt>
    <dgm:pt modelId="{D2AF1021-62F1-48DE-A689-327EDD216EDD}" type="pres">
      <dgm:prSet presAssocID="{433FB83D-351B-493C-9585-2FE6D6E4603A}" presName="childText" presStyleLbl="bgAcc1" presStyleIdx="5" presStyleCnt="6" custScaleX="893823">
        <dgm:presLayoutVars>
          <dgm:bulletEnabled val="1"/>
        </dgm:presLayoutVars>
      </dgm:prSet>
      <dgm:spPr/>
    </dgm:pt>
  </dgm:ptLst>
  <dgm:cxnLst>
    <dgm:cxn modelId="{B8267802-96B8-430B-9C03-56780DDE455C}" type="presOf" srcId="{8CE68AA9-00DA-4CB6-9342-98498044D69C}" destId="{E0E36F37-3BE6-44CE-B1CF-3E0134D1FA10}" srcOrd="0" destOrd="0" presId="urn:microsoft.com/office/officeart/2005/8/layout/hierarchy3"/>
    <dgm:cxn modelId="{572F0806-BE5F-448F-AEB3-B348A1BE177C}" type="presOf" srcId="{564597AB-E70C-413F-81A3-100229104F42}" destId="{21EF7675-5583-4203-A4A1-234B98E61242}" srcOrd="1" destOrd="0" presId="urn:microsoft.com/office/officeart/2005/8/layout/hierarchy3"/>
    <dgm:cxn modelId="{E4013F2A-D0C5-4E0F-8F18-0A1D553BD130}" type="presOf" srcId="{564597AB-E70C-413F-81A3-100229104F42}" destId="{FD6A70E1-D730-4782-BB19-DC2E0E250CE6}" srcOrd="0" destOrd="0" presId="urn:microsoft.com/office/officeart/2005/8/layout/hierarchy3"/>
    <dgm:cxn modelId="{62333236-7282-43E7-87A8-400D97B6A4F7}" srcId="{564597AB-E70C-413F-81A3-100229104F42}" destId="{4F447142-0C91-461B-8C4A-1DB96E71158E}" srcOrd="2" destOrd="0" parTransId="{62C05B6C-A1C3-47F0-9C13-50E163FC3777}" sibTransId="{582C2817-D4C0-4380-B690-436B16084C40}"/>
    <dgm:cxn modelId="{91FAA05C-A913-44DA-8DEC-579E7CA28BFD}" type="presOf" srcId="{4F447142-0C91-461B-8C4A-1DB96E71158E}" destId="{75FB607E-F64A-4B5B-B24C-857F34DF35E5}" srcOrd="0" destOrd="0" presId="urn:microsoft.com/office/officeart/2005/8/layout/hierarchy3"/>
    <dgm:cxn modelId="{4E1A965E-2772-4AB6-96E8-C4CF5B56F9B7}" type="presOf" srcId="{F847E18F-AFC4-4D9C-9D5C-C418245FDAF2}" destId="{48842ED1-6D5A-408B-87E1-1BE047D2288D}" srcOrd="0" destOrd="0" presId="urn:microsoft.com/office/officeart/2005/8/layout/hierarchy3"/>
    <dgm:cxn modelId="{23DCD56B-DD5E-4A82-82DD-71B551616C85}" type="presOf" srcId="{07F10507-410D-4795-B255-27CCD9775996}" destId="{25E8404C-92F6-40E0-8C98-F0CB7AA8A445}" srcOrd="0" destOrd="0" presId="urn:microsoft.com/office/officeart/2005/8/layout/hierarchy3"/>
    <dgm:cxn modelId="{6C4FEE4F-53E7-4FF8-98A7-F0D1716CD211}" type="presOf" srcId="{3C3CCFFB-8E1E-4BEF-83D6-9504FDDD48C8}" destId="{112DE9D9-FE8D-4179-BB9A-A2AC33218D55}" srcOrd="0" destOrd="0" presId="urn:microsoft.com/office/officeart/2005/8/layout/hierarchy3"/>
    <dgm:cxn modelId="{3ECEE752-DAEA-4BB7-9F6B-512140492B6C}" type="presOf" srcId="{433FB83D-351B-493C-9585-2FE6D6E4603A}" destId="{D2AF1021-62F1-48DE-A689-327EDD216EDD}" srcOrd="0" destOrd="0" presId="urn:microsoft.com/office/officeart/2005/8/layout/hierarchy3"/>
    <dgm:cxn modelId="{AD2B7973-A9C6-4BCE-957B-0DAAA2028823}" srcId="{564597AB-E70C-413F-81A3-100229104F42}" destId="{B79E907F-72C3-4D4C-A7A4-BF68F7452671}" srcOrd="4" destOrd="0" parTransId="{4C4D4E2B-8F83-49D9-BC5E-6B95FC648E80}" sibTransId="{FE8AAF53-57F5-4382-8FB4-5B5C08CAADD6}"/>
    <dgm:cxn modelId="{3062AB80-BF42-4934-8196-94076F463CC9}" srcId="{564597AB-E70C-413F-81A3-100229104F42}" destId="{433FB83D-351B-493C-9585-2FE6D6E4603A}" srcOrd="5" destOrd="0" parTransId="{3C3CCFFB-8E1E-4BEF-83D6-9504FDDD48C8}" sibTransId="{EA75C766-F0AC-4C02-B691-749F14DF1F2F}"/>
    <dgm:cxn modelId="{6B932885-81A6-4155-A2D7-A662A762FA7E}" srcId="{564597AB-E70C-413F-81A3-100229104F42}" destId="{1B7B3EBB-054B-4DBD-B524-464B85B96A4D}" srcOrd="3" destOrd="0" parTransId="{EDCA8664-F534-4DBF-9EBD-5878ED09FB2D}" sibTransId="{4CAF6AF9-16ED-4F7F-9651-558CDEA1D4F1}"/>
    <dgm:cxn modelId="{6D77AB8D-067A-4008-A90C-FEF6719717F6}" type="presOf" srcId="{62C05B6C-A1C3-47F0-9C13-50E163FC3777}" destId="{3E0FFCA3-6DDE-4711-B240-31C3EF3D83A5}" srcOrd="0" destOrd="0" presId="urn:microsoft.com/office/officeart/2005/8/layout/hierarchy3"/>
    <dgm:cxn modelId="{C5B03B9C-2F03-4EA9-8082-EFE8798B1212}" type="presOf" srcId="{1B7B3EBB-054B-4DBD-B524-464B85B96A4D}" destId="{8B829EF6-1192-4277-90AF-F180599ADA53}" srcOrd="0" destOrd="0" presId="urn:microsoft.com/office/officeart/2005/8/layout/hierarchy3"/>
    <dgm:cxn modelId="{B60FE99F-B345-4DEE-84B5-ECCCD85A8631}" type="presOf" srcId="{EDCA8664-F534-4DBF-9EBD-5878ED09FB2D}" destId="{E51DA443-EAFA-4A44-9248-13286BD6612C}" srcOrd="0" destOrd="0" presId="urn:microsoft.com/office/officeart/2005/8/layout/hierarchy3"/>
    <dgm:cxn modelId="{172919C3-5007-4CC4-A8EF-FFB42E482EFD}" type="presOf" srcId="{4C4D4E2B-8F83-49D9-BC5E-6B95FC648E80}" destId="{68E5E0D5-F568-49DF-B936-0170EE8FF25F}" srcOrd="0" destOrd="0" presId="urn:microsoft.com/office/officeart/2005/8/layout/hierarchy3"/>
    <dgm:cxn modelId="{2E2B52CB-0A8A-4D46-9A8E-893D20F64BE9}" srcId="{564597AB-E70C-413F-81A3-100229104F42}" destId="{F847E18F-AFC4-4D9C-9D5C-C418245FDAF2}" srcOrd="1" destOrd="0" parTransId="{8CE68AA9-00DA-4CB6-9342-98498044D69C}" sibTransId="{F54CF5EB-4FC1-4D57-919A-D41060CC843F}"/>
    <dgm:cxn modelId="{1F5966CF-7DAD-41A4-9259-3A25FB9B54FA}" type="presOf" srcId="{B79E907F-72C3-4D4C-A7A4-BF68F7452671}" destId="{27834B17-036E-4075-990A-9C70E8B5175F}" srcOrd="0" destOrd="0" presId="urn:microsoft.com/office/officeart/2005/8/layout/hierarchy3"/>
    <dgm:cxn modelId="{805B3AE3-FE04-4C32-817D-E6EA20C48E13}" srcId="{564597AB-E70C-413F-81A3-100229104F42}" destId="{55A31B44-8C87-453C-A69E-6D605E5D19F4}" srcOrd="0" destOrd="0" parTransId="{07F10507-410D-4795-B255-27CCD9775996}" sibTransId="{480990A4-17E3-4CE0-B96D-F6D5F575B3AB}"/>
    <dgm:cxn modelId="{8DBDA8E6-0E81-4DA0-9949-FDE507C67566}" type="presOf" srcId="{E8656C05-B7AE-466C-A065-56A0F69F4E0E}" destId="{D796CD0F-309C-4BF4-BAD3-14CAD08E119C}" srcOrd="0" destOrd="0" presId="urn:microsoft.com/office/officeart/2005/8/layout/hierarchy3"/>
    <dgm:cxn modelId="{0250E6ED-1E71-420F-861C-1790599FCF26}" type="presOf" srcId="{55A31B44-8C87-453C-A69E-6D605E5D19F4}" destId="{466CA55F-DA8B-497C-B953-BDA02CBC3543}" srcOrd="0" destOrd="0" presId="urn:microsoft.com/office/officeart/2005/8/layout/hierarchy3"/>
    <dgm:cxn modelId="{05E4DFF4-6C1F-41DF-BBB7-CBA47092B992}" srcId="{E8656C05-B7AE-466C-A065-56A0F69F4E0E}" destId="{564597AB-E70C-413F-81A3-100229104F42}" srcOrd="0" destOrd="0" parTransId="{1BA8FA1C-03C5-4F32-941D-3D8038BB90F5}" sibTransId="{7A4EA347-B1FB-4753-80EE-7723BE75D6B0}"/>
    <dgm:cxn modelId="{C11211EE-9A7F-4547-8929-3A4F07824528}" type="presParOf" srcId="{D796CD0F-309C-4BF4-BAD3-14CAD08E119C}" destId="{92D8B57C-2DFC-477C-A4FC-4FEAE0DD0785}" srcOrd="0" destOrd="0" presId="urn:microsoft.com/office/officeart/2005/8/layout/hierarchy3"/>
    <dgm:cxn modelId="{0FAADF2F-617F-4FA0-B07D-9C4CF5E1880F}" type="presParOf" srcId="{92D8B57C-2DFC-477C-A4FC-4FEAE0DD0785}" destId="{CA78B223-58E6-44D5-99F1-5DF0E5B20358}" srcOrd="0" destOrd="0" presId="urn:microsoft.com/office/officeart/2005/8/layout/hierarchy3"/>
    <dgm:cxn modelId="{853110AD-1D71-4831-ABAE-693D0BF004AA}" type="presParOf" srcId="{CA78B223-58E6-44D5-99F1-5DF0E5B20358}" destId="{FD6A70E1-D730-4782-BB19-DC2E0E250CE6}" srcOrd="0" destOrd="0" presId="urn:microsoft.com/office/officeart/2005/8/layout/hierarchy3"/>
    <dgm:cxn modelId="{AAD0A37E-44BD-46AC-8DC3-284BFB00D73F}" type="presParOf" srcId="{CA78B223-58E6-44D5-99F1-5DF0E5B20358}" destId="{21EF7675-5583-4203-A4A1-234B98E61242}" srcOrd="1" destOrd="0" presId="urn:microsoft.com/office/officeart/2005/8/layout/hierarchy3"/>
    <dgm:cxn modelId="{2F0D083A-D2C6-4285-BDA2-156DE014FA39}" type="presParOf" srcId="{92D8B57C-2DFC-477C-A4FC-4FEAE0DD0785}" destId="{9207C007-0F61-4B2A-AEE5-89689948BAE7}" srcOrd="1" destOrd="0" presId="urn:microsoft.com/office/officeart/2005/8/layout/hierarchy3"/>
    <dgm:cxn modelId="{3B4E1E04-A99D-4969-A25F-485C6E8F571C}" type="presParOf" srcId="{9207C007-0F61-4B2A-AEE5-89689948BAE7}" destId="{25E8404C-92F6-40E0-8C98-F0CB7AA8A445}" srcOrd="0" destOrd="0" presId="urn:microsoft.com/office/officeart/2005/8/layout/hierarchy3"/>
    <dgm:cxn modelId="{87E45766-C70D-4189-AF94-71F76E8BF955}" type="presParOf" srcId="{9207C007-0F61-4B2A-AEE5-89689948BAE7}" destId="{466CA55F-DA8B-497C-B953-BDA02CBC3543}" srcOrd="1" destOrd="0" presId="urn:microsoft.com/office/officeart/2005/8/layout/hierarchy3"/>
    <dgm:cxn modelId="{8007E5FB-5FFD-470D-A2D9-2E5FCB34261A}" type="presParOf" srcId="{9207C007-0F61-4B2A-AEE5-89689948BAE7}" destId="{E0E36F37-3BE6-44CE-B1CF-3E0134D1FA10}" srcOrd="2" destOrd="0" presId="urn:microsoft.com/office/officeart/2005/8/layout/hierarchy3"/>
    <dgm:cxn modelId="{05D155E9-02AD-4C69-98A3-D50F3CFB0A77}" type="presParOf" srcId="{9207C007-0F61-4B2A-AEE5-89689948BAE7}" destId="{48842ED1-6D5A-408B-87E1-1BE047D2288D}" srcOrd="3" destOrd="0" presId="urn:microsoft.com/office/officeart/2005/8/layout/hierarchy3"/>
    <dgm:cxn modelId="{61D776A1-F52C-44FC-A02D-02F18C502BD2}" type="presParOf" srcId="{9207C007-0F61-4B2A-AEE5-89689948BAE7}" destId="{3E0FFCA3-6DDE-4711-B240-31C3EF3D83A5}" srcOrd="4" destOrd="0" presId="urn:microsoft.com/office/officeart/2005/8/layout/hierarchy3"/>
    <dgm:cxn modelId="{C5F96EC7-F6FF-4E4E-98C9-1D774595796F}" type="presParOf" srcId="{9207C007-0F61-4B2A-AEE5-89689948BAE7}" destId="{75FB607E-F64A-4B5B-B24C-857F34DF35E5}" srcOrd="5" destOrd="0" presId="urn:microsoft.com/office/officeart/2005/8/layout/hierarchy3"/>
    <dgm:cxn modelId="{EE4ECE69-EC84-4654-8BFC-E372AE864FA4}" type="presParOf" srcId="{9207C007-0F61-4B2A-AEE5-89689948BAE7}" destId="{E51DA443-EAFA-4A44-9248-13286BD6612C}" srcOrd="6" destOrd="0" presId="urn:microsoft.com/office/officeart/2005/8/layout/hierarchy3"/>
    <dgm:cxn modelId="{DC9DB39C-5BD8-48EC-B52B-27B5028EC333}" type="presParOf" srcId="{9207C007-0F61-4B2A-AEE5-89689948BAE7}" destId="{8B829EF6-1192-4277-90AF-F180599ADA53}" srcOrd="7" destOrd="0" presId="urn:microsoft.com/office/officeart/2005/8/layout/hierarchy3"/>
    <dgm:cxn modelId="{E79C90FE-1560-4907-8B5B-FD9851B8FE93}" type="presParOf" srcId="{9207C007-0F61-4B2A-AEE5-89689948BAE7}" destId="{68E5E0D5-F568-49DF-B936-0170EE8FF25F}" srcOrd="8" destOrd="0" presId="urn:microsoft.com/office/officeart/2005/8/layout/hierarchy3"/>
    <dgm:cxn modelId="{BC91FB98-7CE6-4023-8970-BC2BA9B27D42}" type="presParOf" srcId="{9207C007-0F61-4B2A-AEE5-89689948BAE7}" destId="{27834B17-036E-4075-990A-9C70E8B5175F}" srcOrd="9" destOrd="0" presId="urn:microsoft.com/office/officeart/2005/8/layout/hierarchy3"/>
    <dgm:cxn modelId="{4D0A620E-210A-4848-A59C-D051DBCDB8AC}" type="presParOf" srcId="{9207C007-0F61-4B2A-AEE5-89689948BAE7}" destId="{112DE9D9-FE8D-4179-BB9A-A2AC33218D55}" srcOrd="10" destOrd="0" presId="urn:microsoft.com/office/officeart/2005/8/layout/hierarchy3"/>
    <dgm:cxn modelId="{07A497C6-A08D-4C3F-8160-DA32806514E3}" type="presParOf" srcId="{9207C007-0F61-4B2A-AEE5-89689948BAE7}" destId="{D2AF1021-62F1-48DE-A689-327EDD216EDD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6A70E1-D730-4782-BB19-DC2E0E250CE6}">
      <dsp:nvSpPr>
        <dsp:cNvPr id="0" name=""/>
        <dsp:cNvSpPr/>
      </dsp:nvSpPr>
      <dsp:spPr>
        <a:xfrm>
          <a:off x="1177923" y="1915"/>
          <a:ext cx="5188133" cy="5446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>
              <a:latin typeface="Arial" panose="020B0604020202020204" pitchFamily="34" charset="0"/>
              <a:cs typeface="Arial" panose="020B0604020202020204" pitchFamily="34" charset="0"/>
            </a:rPr>
            <a:t>Six facteurs de pénibilité</a:t>
          </a:r>
        </a:p>
      </dsp:txBody>
      <dsp:txXfrm>
        <a:off x="1193876" y="17868"/>
        <a:ext cx="5156227" cy="512778"/>
      </dsp:txXfrm>
    </dsp:sp>
    <dsp:sp modelId="{25E8404C-92F6-40E0-8C98-F0CB7AA8A445}">
      <dsp:nvSpPr>
        <dsp:cNvPr id="0" name=""/>
        <dsp:cNvSpPr/>
      </dsp:nvSpPr>
      <dsp:spPr>
        <a:xfrm>
          <a:off x="1696736" y="546600"/>
          <a:ext cx="518813" cy="408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8513"/>
              </a:lnTo>
              <a:lnTo>
                <a:pt x="518813" y="40851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6CA55F-DA8B-497C-B953-BDA02CBC3543}">
      <dsp:nvSpPr>
        <dsp:cNvPr id="0" name=""/>
        <dsp:cNvSpPr/>
      </dsp:nvSpPr>
      <dsp:spPr>
        <a:xfrm>
          <a:off x="2215550" y="682771"/>
          <a:ext cx="7789629" cy="5446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fr-FR" sz="2400" kern="1200" dirty="0">
              <a:latin typeface="Arial" panose="020B0604020202020204" pitchFamily="34" charset="0"/>
              <a:cs typeface="Arial" panose="020B0604020202020204" pitchFamily="34" charset="0"/>
            </a:rPr>
            <a:t>le travail de nuit </a:t>
          </a:r>
        </a:p>
      </dsp:txBody>
      <dsp:txXfrm>
        <a:off x="2231503" y="698724"/>
        <a:ext cx="7757723" cy="512778"/>
      </dsp:txXfrm>
    </dsp:sp>
    <dsp:sp modelId="{E0E36F37-3BE6-44CE-B1CF-3E0134D1FA10}">
      <dsp:nvSpPr>
        <dsp:cNvPr id="0" name=""/>
        <dsp:cNvSpPr/>
      </dsp:nvSpPr>
      <dsp:spPr>
        <a:xfrm>
          <a:off x="1696736" y="546600"/>
          <a:ext cx="518813" cy="10893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9369"/>
              </a:lnTo>
              <a:lnTo>
                <a:pt x="518813" y="108936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842ED1-6D5A-408B-87E1-1BE047D2288D}">
      <dsp:nvSpPr>
        <dsp:cNvPr id="0" name=""/>
        <dsp:cNvSpPr/>
      </dsp:nvSpPr>
      <dsp:spPr>
        <a:xfrm>
          <a:off x="2215550" y="1363627"/>
          <a:ext cx="7789629" cy="5446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fr-FR" sz="2400" kern="1200" dirty="0">
              <a:latin typeface="Arial" panose="020B0604020202020204" pitchFamily="34" charset="0"/>
              <a:cs typeface="Arial" panose="020B0604020202020204" pitchFamily="34" charset="0"/>
            </a:rPr>
            <a:t>le travail en équipes successives alternantes</a:t>
          </a:r>
        </a:p>
      </dsp:txBody>
      <dsp:txXfrm>
        <a:off x="2231503" y="1379580"/>
        <a:ext cx="7757723" cy="512778"/>
      </dsp:txXfrm>
    </dsp:sp>
    <dsp:sp modelId="{3E0FFCA3-6DDE-4711-B240-31C3EF3D83A5}">
      <dsp:nvSpPr>
        <dsp:cNvPr id="0" name=""/>
        <dsp:cNvSpPr/>
      </dsp:nvSpPr>
      <dsp:spPr>
        <a:xfrm>
          <a:off x="1696736" y="546600"/>
          <a:ext cx="518813" cy="1770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0225"/>
              </a:lnTo>
              <a:lnTo>
                <a:pt x="518813" y="177022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FB607E-F64A-4B5B-B24C-857F34DF35E5}">
      <dsp:nvSpPr>
        <dsp:cNvPr id="0" name=""/>
        <dsp:cNvSpPr/>
      </dsp:nvSpPr>
      <dsp:spPr>
        <a:xfrm>
          <a:off x="2215550" y="2044483"/>
          <a:ext cx="7789629" cy="5446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fr-FR" sz="2400" kern="1200" dirty="0">
              <a:latin typeface="Arial" panose="020B0604020202020204" pitchFamily="34" charset="0"/>
              <a:cs typeface="Arial" panose="020B0604020202020204" pitchFamily="34" charset="0"/>
            </a:rPr>
            <a:t>le travail répétitif</a:t>
          </a:r>
        </a:p>
      </dsp:txBody>
      <dsp:txXfrm>
        <a:off x="2231503" y="2060436"/>
        <a:ext cx="7757723" cy="512778"/>
      </dsp:txXfrm>
    </dsp:sp>
    <dsp:sp modelId="{E51DA443-EAFA-4A44-9248-13286BD6612C}">
      <dsp:nvSpPr>
        <dsp:cNvPr id="0" name=""/>
        <dsp:cNvSpPr/>
      </dsp:nvSpPr>
      <dsp:spPr>
        <a:xfrm>
          <a:off x="1696736" y="546600"/>
          <a:ext cx="518813" cy="2451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1081"/>
              </a:lnTo>
              <a:lnTo>
                <a:pt x="518813" y="245108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829EF6-1192-4277-90AF-F180599ADA53}">
      <dsp:nvSpPr>
        <dsp:cNvPr id="0" name=""/>
        <dsp:cNvSpPr/>
      </dsp:nvSpPr>
      <dsp:spPr>
        <a:xfrm>
          <a:off x="2215550" y="2725339"/>
          <a:ext cx="7789629" cy="5446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fr-FR" sz="2400" kern="1200" dirty="0">
              <a:latin typeface="Arial" panose="020B0604020202020204" pitchFamily="34" charset="0"/>
              <a:cs typeface="Arial" panose="020B0604020202020204" pitchFamily="34" charset="0"/>
            </a:rPr>
            <a:t>le travail exercé en milieu hyperbare (hautes pressions) </a:t>
          </a:r>
        </a:p>
      </dsp:txBody>
      <dsp:txXfrm>
        <a:off x="2231503" y="2741292"/>
        <a:ext cx="7757723" cy="512778"/>
      </dsp:txXfrm>
    </dsp:sp>
    <dsp:sp modelId="{68E5E0D5-F568-49DF-B936-0170EE8FF25F}">
      <dsp:nvSpPr>
        <dsp:cNvPr id="0" name=""/>
        <dsp:cNvSpPr/>
      </dsp:nvSpPr>
      <dsp:spPr>
        <a:xfrm>
          <a:off x="1696736" y="546600"/>
          <a:ext cx="518813" cy="3131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1937"/>
              </a:lnTo>
              <a:lnTo>
                <a:pt x="518813" y="313193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834B17-036E-4075-990A-9C70E8B5175F}">
      <dsp:nvSpPr>
        <dsp:cNvPr id="0" name=""/>
        <dsp:cNvSpPr/>
      </dsp:nvSpPr>
      <dsp:spPr>
        <a:xfrm>
          <a:off x="2215550" y="3406195"/>
          <a:ext cx="7789629" cy="5446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fr-FR" sz="2400" kern="1200" dirty="0">
              <a:latin typeface="Arial" panose="020B0604020202020204" pitchFamily="34" charset="0"/>
              <a:cs typeface="Arial" panose="020B0604020202020204" pitchFamily="34" charset="0"/>
            </a:rPr>
            <a:t>Le travail en températures extrêmes </a:t>
          </a:r>
        </a:p>
      </dsp:txBody>
      <dsp:txXfrm>
        <a:off x="2231503" y="3422148"/>
        <a:ext cx="7757723" cy="512778"/>
      </dsp:txXfrm>
    </dsp:sp>
    <dsp:sp modelId="{112DE9D9-FE8D-4179-BB9A-A2AC33218D55}">
      <dsp:nvSpPr>
        <dsp:cNvPr id="0" name=""/>
        <dsp:cNvSpPr/>
      </dsp:nvSpPr>
      <dsp:spPr>
        <a:xfrm>
          <a:off x="1696736" y="546600"/>
          <a:ext cx="518813" cy="38127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2793"/>
              </a:lnTo>
              <a:lnTo>
                <a:pt x="518813" y="381279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AF1021-62F1-48DE-A689-327EDD216EDD}">
      <dsp:nvSpPr>
        <dsp:cNvPr id="0" name=""/>
        <dsp:cNvSpPr/>
      </dsp:nvSpPr>
      <dsp:spPr>
        <a:xfrm>
          <a:off x="2215550" y="4087051"/>
          <a:ext cx="7789629" cy="5446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fr-FR" sz="2400" kern="1200" dirty="0">
              <a:latin typeface="Arial" panose="020B0604020202020204" pitchFamily="34" charset="0"/>
              <a:cs typeface="Arial" panose="020B0604020202020204" pitchFamily="34" charset="0"/>
            </a:rPr>
            <a:t>Le bruit</a:t>
          </a:r>
          <a:endParaRPr lang="fr-FR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31503" y="4103004"/>
        <a:ext cx="7757723" cy="5127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691259" cy="651932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2 – Organiser et suivre les dossiers du personnel</a:t>
            </a:r>
          </a:p>
        </p:txBody>
      </p:sp>
      <p:sp>
        <p:nvSpPr>
          <p:cNvPr id="7" name="Rectangle 6"/>
          <p:cNvSpPr/>
          <p:nvPr/>
        </p:nvSpPr>
        <p:spPr>
          <a:xfrm>
            <a:off x="66409" y="651932"/>
            <a:ext cx="11023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Le compte professionnel de prévention (C2P)</a:t>
            </a:r>
          </a:p>
        </p:txBody>
      </p:sp>
      <p:sp>
        <p:nvSpPr>
          <p:cNvPr id="3" name="Rectangle 2"/>
          <p:cNvSpPr/>
          <p:nvPr/>
        </p:nvSpPr>
        <p:spPr>
          <a:xfrm>
            <a:off x="638882" y="2855717"/>
            <a:ext cx="10651598" cy="1951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 </a:t>
            </a:r>
            <a:r>
              <a:rPr lang="fr-FR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compte professionnel de prévention</a:t>
            </a: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permet aux salariés qui sont exposés à des facteurs de risques d’accumuler des points dont le nombre dépend de la durée d’exposition aux risques. </a:t>
            </a:r>
          </a:p>
        </p:txBody>
      </p:sp>
      <p:pic>
        <p:nvPicPr>
          <p:cNvPr id="1026" name="Picture 2" descr="Accueil">
            <a:extLst>
              <a:ext uri="{FF2B5EF4-FFF2-40B4-BE49-F238E27FC236}">
                <a16:creationId xmlns:a16="http://schemas.microsoft.com/office/drawing/2014/main" id="{7F8A32F8-B480-DD93-1190-0AA7587F9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334" y="1411657"/>
            <a:ext cx="33337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L'évaluation des risques professionnels : fonctionnement !">
            <a:extLst>
              <a:ext uri="{FF2B5EF4-FFF2-40B4-BE49-F238E27FC236}">
                <a16:creationId xmlns:a16="http://schemas.microsoft.com/office/drawing/2014/main" id="{8BA374A4-2731-9E73-3363-A5ED6EBF00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317" y="5150814"/>
            <a:ext cx="1552777" cy="141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98918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691259" cy="651932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2 – Organiser et suivre les dossiers du personnel</a:t>
            </a:r>
          </a:p>
        </p:txBody>
      </p:sp>
      <p:sp>
        <p:nvSpPr>
          <p:cNvPr id="7" name="Rectangle 6"/>
          <p:cNvSpPr/>
          <p:nvPr/>
        </p:nvSpPr>
        <p:spPr>
          <a:xfrm>
            <a:off x="66409" y="651932"/>
            <a:ext cx="11023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Le compte professionnel de prévention (C2P)</a:t>
            </a:r>
          </a:p>
        </p:txBody>
      </p:sp>
      <p:sp>
        <p:nvSpPr>
          <p:cNvPr id="3" name="Rectangle 2"/>
          <p:cNvSpPr/>
          <p:nvPr/>
        </p:nvSpPr>
        <p:spPr>
          <a:xfrm>
            <a:off x="316910" y="1723409"/>
            <a:ext cx="11300604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Ces points peuvent être utilisés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pour trouver un travail moins pénible par le biais de la formation professionnelle ;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pour exercer un travail à temps partiel sans perte de salaire ;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pour bénéficier d’un </a:t>
            </a: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départ anticipé à la retraite.</a:t>
            </a:r>
            <a:endParaRPr lang="fr-F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050" name="Picture 2" descr="Le compte professionnel de prévention (C2P) – CFDT Schneider Electric  Grenoble">
            <a:extLst>
              <a:ext uri="{FF2B5EF4-FFF2-40B4-BE49-F238E27FC236}">
                <a16:creationId xmlns:a16="http://schemas.microsoft.com/office/drawing/2014/main" id="{267880E4-B5E7-A161-A810-60D242BC3A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847" y="4584878"/>
            <a:ext cx="3448263" cy="1931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71626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691259" cy="651932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2 – Organiser et suivre les dossiers du personnel</a:t>
            </a:r>
          </a:p>
        </p:txBody>
      </p:sp>
      <p:sp>
        <p:nvSpPr>
          <p:cNvPr id="7" name="Rectangle 6"/>
          <p:cNvSpPr/>
          <p:nvPr/>
        </p:nvSpPr>
        <p:spPr>
          <a:xfrm>
            <a:off x="66409" y="651932"/>
            <a:ext cx="11023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Le compte professionnel de prévention (C2P)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4D5CA84A-010C-0C4B-017F-3772914FE9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5741818"/>
              </p:ext>
            </p:extLst>
          </p:nvPr>
        </p:nvGraphicFramePr>
        <p:xfrm>
          <a:off x="-34293" y="1572416"/>
          <a:ext cx="11183103" cy="4633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3451716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691259" cy="651932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2 – Organiser et suivre les dossiers du personnel</a:t>
            </a:r>
          </a:p>
        </p:txBody>
      </p:sp>
      <p:sp>
        <p:nvSpPr>
          <p:cNvPr id="7" name="Rectangle 6"/>
          <p:cNvSpPr/>
          <p:nvPr/>
        </p:nvSpPr>
        <p:spPr>
          <a:xfrm>
            <a:off x="66409" y="651932"/>
            <a:ext cx="11023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Le compte professionnel de prévention (C2P)</a:t>
            </a:r>
          </a:p>
        </p:txBody>
      </p:sp>
      <p:sp>
        <p:nvSpPr>
          <p:cNvPr id="3" name="Rectangle 2"/>
          <p:cNvSpPr/>
          <p:nvPr/>
        </p:nvSpPr>
        <p:spPr>
          <a:xfrm>
            <a:off x="626000" y="1827084"/>
            <a:ext cx="10922055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3600"/>
              </a:spcAft>
            </a:pP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Lorsqu’un salarié est exposé à certains facteurs de risques au-delà de seuils fixés par décret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L’employeur doit reporter ces informations dans la déclaration sociale nominative (DSN).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Sur la base de cette dernière, les salariés acquièrent des points sur leur compte professionnel de prévention. </a:t>
            </a:r>
            <a:endParaRPr lang="fr-F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449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123</TotalTime>
  <Words>235</Words>
  <Application>Microsoft Office PowerPoint</Application>
  <PresentationFormat>Grand écran</PresentationFormat>
  <Paragraphs>23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Century Gothic</vt:lpstr>
      <vt:lpstr>Symbol</vt:lpstr>
      <vt:lpstr>Times New Roman</vt:lpstr>
      <vt:lpstr>Wingdings</vt:lpstr>
      <vt:lpstr>Wingdings 3</vt:lpstr>
      <vt:lpstr>Ion</vt:lpstr>
      <vt:lpstr>Chap. 2 – Organiser et suivre les dossiers du personnel</vt:lpstr>
      <vt:lpstr>Chap. 2 – Organiser et suivre les dossiers du personnel</vt:lpstr>
      <vt:lpstr>Chap. 2 – Organiser et suivre les dossiers du personnel</vt:lpstr>
      <vt:lpstr>Chap. 2 – Organiser et suivre les dossiers du personnel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26</cp:revision>
  <dcterms:created xsi:type="dcterms:W3CDTF">2014-01-16T23:14:09Z</dcterms:created>
  <dcterms:modified xsi:type="dcterms:W3CDTF">2024-09-17T12:39:50Z</dcterms:modified>
</cp:coreProperties>
</file>