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7" r:id="rId2"/>
    <p:sldId id="258" r:id="rId3"/>
    <p:sldId id="260" r:id="rId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DA2382-BB8D-4B6A-8413-679DCD562619}" type="doc">
      <dgm:prSet loTypeId="urn:microsoft.com/office/officeart/2009/3/layout/HorizontalOrganizationChart" loCatId="hierarchy" qsTypeId="urn:microsoft.com/office/officeart/2005/8/quickstyle/simple1" qsCatId="simple" csTypeId="urn:microsoft.com/office/officeart/2005/8/colors/accent1_2" csCatId="accent1" phldr="1"/>
      <dgm:spPr/>
      <dgm:t>
        <a:bodyPr/>
        <a:lstStyle/>
        <a:p>
          <a:endParaRPr lang="fr-FR"/>
        </a:p>
      </dgm:t>
    </dgm:pt>
    <dgm:pt modelId="{83C46CB3-48C1-4D68-9769-092D3D3C73BD}">
      <dgm:prSet phldrT="[Texte]" custT="1"/>
      <dgm:spPr/>
      <dgm:t>
        <a:bodyPr/>
        <a:lstStyle/>
        <a:p>
          <a:r>
            <a:rPr lang="fr-FR" sz="20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Le droit social impose</a:t>
          </a:r>
          <a:endParaRPr lang="fr-FR" sz="2000" b="1" dirty="0">
            <a:solidFill>
              <a:srgbClr val="FF0000"/>
            </a:solidFill>
          </a:endParaRPr>
        </a:p>
      </dgm:t>
    </dgm:pt>
    <dgm:pt modelId="{C8CD5164-D924-4D1F-B604-CD3FF79BEDCC}" type="parTrans" cxnId="{BF6CDCE8-D0B3-47A8-ABB3-36F5D2C36201}">
      <dgm:prSet/>
      <dgm:spPr/>
      <dgm:t>
        <a:bodyPr/>
        <a:lstStyle/>
        <a:p>
          <a:endParaRPr lang="fr-FR"/>
        </a:p>
      </dgm:t>
    </dgm:pt>
    <dgm:pt modelId="{0F8FFE5C-7A0E-4A11-8CD7-9CA73CDC7851}" type="sibTrans" cxnId="{BF6CDCE8-D0B3-47A8-ABB3-36F5D2C36201}">
      <dgm:prSet/>
      <dgm:spPr/>
      <dgm:t>
        <a:bodyPr/>
        <a:lstStyle/>
        <a:p>
          <a:endParaRPr lang="fr-FR"/>
        </a:p>
      </dgm:t>
    </dgm:pt>
    <dgm:pt modelId="{1FAF9AB3-2EF3-4FC4-8928-0F7377E970FD}">
      <dgm:prSet custT="1"/>
      <dgm:spPr/>
      <dgm:t>
        <a:bodyPr/>
        <a:lstStyle/>
        <a:p>
          <a:r>
            <a:rPr lang="fr-FR" sz="2000" b="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l’affichage d’informations concernant les droits des salariés, l’hygiène et la sécurité et la protection contre les risques professionnels  ou sanitaires</a:t>
          </a:r>
        </a:p>
      </dgm:t>
    </dgm:pt>
    <dgm:pt modelId="{222DF6AC-CD93-4EBE-8A69-674EBA11858A}" type="parTrans" cxnId="{6B48FADA-F8B4-493F-8952-D15C92D8F3E4}">
      <dgm:prSet/>
      <dgm:spPr/>
      <dgm:t>
        <a:bodyPr/>
        <a:lstStyle/>
        <a:p>
          <a:endParaRPr lang="fr-FR"/>
        </a:p>
      </dgm:t>
    </dgm:pt>
    <dgm:pt modelId="{983A6235-4568-41E6-8663-9E2C329FA383}" type="sibTrans" cxnId="{6B48FADA-F8B4-493F-8952-D15C92D8F3E4}">
      <dgm:prSet/>
      <dgm:spPr/>
      <dgm:t>
        <a:bodyPr/>
        <a:lstStyle/>
        <a:p>
          <a:endParaRPr lang="fr-FR"/>
        </a:p>
      </dgm:t>
    </dgm:pt>
    <dgm:pt modelId="{52441E3E-163B-4DFA-B369-8488C01BB7BB}">
      <dgm:prSet custT="1"/>
      <dgm:spPr/>
      <dgm:t>
        <a:bodyPr/>
        <a:lstStyle/>
        <a:p>
          <a:r>
            <a:rPr lang="fr-FR" sz="2000" b="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un droit d’accès au dossier professionnel détenu par l’employeur, qu'il soit sur support informatique ou sur support papier</a:t>
          </a:r>
        </a:p>
      </dgm:t>
    </dgm:pt>
    <dgm:pt modelId="{8F6910E3-FD46-4D7B-A9D6-6708864535CD}" type="parTrans" cxnId="{80DA1B05-EBFD-449C-A54A-B1BF75D04AF0}">
      <dgm:prSet/>
      <dgm:spPr/>
      <dgm:t>
        <a:bodyPr/>
        <a:lstStyle/>
        <a:p>
          <a:endParaRPr lang="fr-FR"/>
        </a:p>
      </dgm:t>
    </dgm:pt>
    <dgm:pt modelId="{3610A690-E1F6-410E-B07A-0716B72570F9}" type="sibTrans" cxnId="{80DA1B05-EBFD-449C-A54A-B1BF75D04AF0}">
      <dgm:prSet/>
      <dgm:spPr/>
      <dgm:t>
        <a:bodyPr/>
        <a:lstStyle/>
        <a:p>
          <a:endParaRPr lang="fr-FR"/>
        </a:p>
      </dgm:t>
    </dgm:pt>
    <dgm:pt modelId="{97C59897-1695-4FB2-A11C-ED41EE264AAA}">
      <dgm:prSet custT="1"/>
      <dgm:spPr/>
      <dgm:t>
        <a:bodyPr/>
        <a:lstStyle/>
        <a:p>
          <a:r>
            <a:rPr lang="fr-FR" sz="2000" b="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l’information et la consultation des instances représentatives du personnel (</a:t>
          </a:r>
          <a:r>
            <a:rPr lang="fr-FR" sz="2000" b="1" i="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comité d’entreprise, délégués du personnel, délégués syndicaux) </a:t>
          </a:r>
          <a:r>
            <a:rPr lang="fr-FR" sz="2000" b="1"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dans certains cas définis par la loi : modification de l’organisation, licenciement économique, etc.</a:t>
          </a:r>
        </a:p>
      </dgm:t>
    </dgm:pt>
    <dgm:pt modelId="{12EC078F-1CC9-44BA-B86C-0BA301030AB0}" type="parTrans" cxnId="{592A49A8-AC49-43A9-BF6D-4C65D270A69A}">
      <dgm:prSet/>
      <dgm:spPr/>
      <dgm:t>
        <a:bodyPr/>
        <a:lstStyle/>
        <a:p>
          <a:endParaRPr lang="fr-FR"/>
        </a:p>
      </dgm:t>
    </dgm:pt>
    <dgm:pt modelId="{20A9173E-5BDC-4A1C-92D4-EECB2F11FD0A}" type="sibTrans" cxnId="{592A49A8-AC49-43A9-BF6D-4C65D270A69A}">
      <dgm:prSet/>
      <dgm:spPr/>
      <dgm:t>
        <a:bodyPr/>
        <a:lstStyle/>
        <a:p>
          <a:endParaRPr lang="fr-FR"/>
        </a:p>
      </dgm:t>
    </dgm:pt>
    <dgm:pt modelId="{D7B8FDC8-0B5D-44D6-A479-09132B8B6682}" type="pres">
      <dgm:prSet presAssocID="{EADA2382-BB8D-4B6A-8413-679DCD562619}" presName="hierChild1" presStyleCnt="0">
        <dgm:presLayoutVars>
          <dgm:orgChart val="1"/>
          <dgm:chPref val="1"/>
          <dgm:dir/>
          <dgm:animOne val="branch"/>
          <dgm:animLvl val="lvl"/>
          <dgm:resizeHandles/>
        </dgm:presLayoutVars>
      </dgm:prSet>
      <dgm:spPr/>
    </dgm:pt>
    <dgm:pt modelId="{8321A31A-5C90-4582-8E86-5B883FA491D2}" type="pres">
      <dgm:prSet presAssocID="{83C46CB3-48C1-4D68-9769-092D3D3C73BD}" presName="hierRoot1" presStyleCnt="0">
        <dgm:presLayoutVars>
          <dgm:hierBranch val="init"/>
        </dgm:presLayoutVars>
      </dgm:prSet>
      <dgm:spPr/>
    </dgm:pt>
    <dgm:pt modelId="{CCCECDB2-A34A-4807-BD5D-1AF6A7D2DE44}" type="pres">
      <dgm:prSet presAssocID="{83C46CB3-48C1-4D68-9769-092D3D3C73BD}" presName="rootComposite1" presStyleCnt="0"/>
      <dgm:spPr/>
    </dgm:pt>
    <dgm:pt modelId="{33A4346F-A355-40DF-BC91-9C036AA119F4}" type="pres">
      <dgm:prSet presAssocID="{83C46CB3-48C1-4D68-9769-092D3D3C73BD}" presName="rootText1" presStyleLbl="node0" presStyleIdx="0" presStyleCnt="1" custScaleX="45727" custScaleY="114920" custLinFactNeighborX="199" custLinFactNeighborY="-24797">
        <dgm:presLayoutVars>
          <dgm:chPref val="3"/>
        </dgm:presLayoutVars>
      </dgm:prSet>
      <dgm:spPr/>
    </dgm:pt>
    <dgm:pt modelId="{DF5BF21D-9EC6-4B18-A72F-B8587CC5FADB}" type="pres">
      <dgm:prSet presAssocID="{83C46CB3-48C1-4D68-9769-092D3D3C73BD}" presName="rootConnector1" presStyleLbl="node1" presStyleIdx="0" presStyleCnt="0"/>
      <dgm:spPr/>
    </dgm:pt>
    <dgm:pt modelId="{AD37FB51-56CE-4CC4-8C24-2F0B0B7CAF29}" type="pres">
      <dgm:prSet presAssocID="{83C46CB3-48C1-4D68-9769-092D3D3C73BD}" presName="hierChild2" presStyleCnt="0"/>
      <dgm:spPr/>
    </dgm:pt>
    <dgm:pt modelId="{0F2AE216-1122-4DDB-99E7-A483BA509D9E}" type="pres">
      <dgm:prSet presAssocID="{222DF6AC-CD93-4EBE-8A69-674EBA11858A}" presName="Name64" presStyleLbl="parChTrans1D2" presStyleIdx="0" presStyleCnt="3"/>
      <dgm:spPr/>
    </dgm:pt>
    <dgm:pt modelId="{695A09C8-32A8-4B61-9D1C-498642F1DBDE}" type="pres">
      <dgm:prSet presAssocID="{1FAF9AB3-2EF3-4FC4-8928-0F7377E970FD}" presName="hierRoot2" presStyleCnt="0">
        <dgm:presLayoutVars>
          <dgm:hierBranch val="init"/>
        </dgm:presLayoutVars>
      </dgm:prSet>
      <dgm:spPr/>
    </dgm:pt>
    <dgm:pt modelId="{A59A17FE-7B26-443A-8CCB-8E744855AAB7}" type="pres">
      <dgm:prSet presAssocID="{1FAF9AB3-2EF3-4FC4-8928-0F7377E970FD}" presName="rootComposite" presStyleCnt="0"/>
      <dgm:spPr/>
    </dgm:pt>
    <dgm:pt modelId="{C73C058B-B7EA-4836-B887-D411BFFF8310}" type="pres">
      <dgm:prSet presAssocID="{1FAF9AB3-2EF3-4FC4-8928-0F7377E970FD}" presName="rootText" presStyleLbl="node2" presStyleIdx="0" presStyleCnt="3" custScaleX="191927">
        <dgm:presLayoutVars>
          <dgm:chPref val="3"/>
        </dgm:presLayoutVars>
      </dgm:prSet>
      <dgm:spPr/>
    </dgm:pt>
    <dgm:pt modelId="{FD2A93AA-99D6-43FF-A35D-3BDCA1AD9B7E}" type="pres">
      <dgm:prSet presAssocID="{1FAF9AB3-2EF3-4FC4-8928-0F7377E970FD}" presName="rootConnector" presStyleLbl="node2" presStyleIdx="0" presStyleCnt="3"/>
      <dgm:spPr/>
    </dgm:pt>
    <dgm:pt modelId="{BB0E9B1F-C9B4-46A9-87AB-A68A26509C88}" type="pres">
      <dgm:prSet presAssocID="{1FAF9AB3-2EF3-4FC4-8928-0F7377E970FD}" presName="hierChild4" presStyleCnt="0"/>
      <dgm:spPr/>
    </dgm:pt>
    <dgm:pt modelId="{911FED3B-CEBE-4ED3-A829-61866271F052}" type="pres">
      <dgm:prSet presAssocID="{1FAF9AB3-2EF3-4FC4-8928-0F7377E970FD}" presName="hierChild5" presStyleCnt="0"/>
      <dgm:spPr/>
    </dgm:pt>
    <dgm:pt modelId="{B53DE374-651B-4922-BAC6-0EF675771ADA}" type="pres">
      <dgm:prSet presAssocID="{8F6910E3-FD46-4D7B-A9D6-6708864535CD}" presName="Name64" presStyleLbl="parChTrans1D2" presStyleIdx="1" presStyleCnt="3"/>
      <dgm:spPr/>
    </dgm:pt>
    <dgm:pt modelId="{846E50DF-133E-4211-A357-AE6000CE7AF8}" type="pres">
      <dgm:prSet presAssocID="{52441E3E-163B-4DFA-B369-8488C01BB7BB}" presName="hierRoot2" presStyleCnt="0">
        <dgm:presLayoutVars>
          <dgm:hierBranch val="init"/>
        </dgm:presLayoutVars>
      </dgm:prSet>
      <dgm:spPr/>
    </dgm:pt>
    <dgm:pt modelId="{45A51B11-D3B3-4D19-BF1A-9720DD3EE939}" type="pres">
      <dgm:prSet presAssocID="{52441E3E-163B-4DFA-B369-8488C01BB7BB}" presName="rootComposite" presStyleCnt="0"/>
      <dgm:spPr/>
    </dgm:pt>
    <dgm:pt modelId="{609989AD-CBB7-476F-BC9E-7EE06FEF62BB}" type="pres">
      <dgm:prSet presAssocID="{52441E3E-163B-4DFA-B369-8488C01BB7BB}" presName="rootText" presStyleLbl="node2" presStyleIdx="1" presStyleCnt="3" custScaleX="191927" custScaleY="84351" custLinFactNeighborX="-199" custLinFactNeighborY="-23492">
        <dgm:presLayoutVars>
          <dgm:chPref val="3"/>
        </dgm:presLayoutVars>
      </dgm:prSet>
      <dgm:spPr/>
    </dgm:pt>
    <dgm:pt modelId="{A1EDA084-EF61-403A-A62A-E849C0C9ADFC}" type="pres">
      <dgm:prSet presAssocID="{52441E3E-163B-4DFA-B369-8488C01BB7BB}" presName="rootConnector" presStyleLbl="node2" presStyleIdx="1" presStyleCnt="3"/>
      <dgm:spPr/>
    </dgm:pt>
    <dgm:pt modelId="{25B4596A-0DBF-42F0-8754-1C03EE2F3DFC}" type="pres">
      <dgm:prSet presAssocID="{52441E3E-163B-4DFA-B369-8488C01BB7BB}" presName="hierChild4" presStyleCnt="0"/>
      <dgm:spPr/>
    </dgm:pt>
    <dgm:pt modelId="{89E253D6-3ECE-456F-8600-81B169223C28}" type="pres">
      <dgm:prSet presAssocID="{52441E3E-163B-4DFA-B369-8488C01BB7BB}" presName="hierChild5" presStyleCnt="0"/>
      <dgm:spPr/>
    </dgm:pt>
    <dgm:pt modelId="{D6CAE591-6807-4648-867F-E672915CDB05}" type="pres">
      <dgm:prSet presAssocID="{12EC078F-1CC9-44BA-B86C-0BA301030AB0}" presName="Name64" presStyleLbl="parChTrans1D2" presStyleIdx="2" presStyleCnt="3"/>
      <dgm:spPr/>
    </dgm:pt>
    <dgm:pt modelId="{7CEF5138-14E8-4166-8E0D-32E8C2C22F24}" type="pres">
      <dgm:prSet presAssocID="{97C59897-1695-4FB2-A11C-ED41EE264AAA}" presName="hierRoot2" presStyleCnt="0">
        <dgm:presLayoutVars>
          <dgm:hierBranch val="init"/>
        </dgm:presLayoutVars>
      </dgm:prSet>
      <dgm:spPr/>
    </dgm:pt>
    <dgm:pt modelId="{C474C7CE-4F1C-411A-874C-3D8CC77EB53A}" type="pres">
      <dgm:prSet presAssocID="{97C59897-1695-4FB2-A11C-ED41EE264AAA}" presName="rootComposite" presStyleCnt="0"/>
      <dgm:spPr/>
    </dgm:pt>
    <dgm:pt modelId="{D70E14A3-2667-45BF-A65E-F631B19B532F}" type="pres">
      <dgm:prSet presAssocID="{97C59897-1695-4FB2-A11C-ED41EE264AAA}" presName="rootText" presStyleLbl="node2" presStyleIdx="2" presStyleCnt="3" custScaleX="191927" custScaleY="119994" custLinFactNeighborX="-199" custLinFactNeighborY="-42417">
        <dgm:presLayoutVars>
          <dgm:chPref val="3"/>
        </dgm:presLayoutVars>
      </dgm:prSet>
      <dgm:spPr/>
    </dgm:pt>
    <dgm:pt modelId="{5E830222-9A1A-462E-A275-2464637B3F39}" type="pres">
      <dgm:prSet presAssocID="{97C59897-1695-4FB2-A11C-ED41EE264AAA}" presName="rootConnector" presStyleLbl="node2" presStyleIdx="2" presStyleCnt="3"/>
      <dgm:spPr/>
    </dgm:pt>
    <dgm:pt modelId="{12FF3C0E-CB50-416F-8D0D-23C22D5EB12F}" type="pres">
      <dgm:prSet presAssocID="{97C59897-1695-4FB2-A11C-ED41EE264AAA}" presName="hierChild4" presStyleCnt="0"/>
      <dgm:spPr/>
    </dgm:pt>
    <dgm:pt modelId="{B063A3BF-1F69-4274-AE34-EB524D95819B}" type="pres">
      <dgm:prSet presAssocID="{97C59897-1695-4FB2-A11C-ED41EE264AAA}" presName="hierChild5" presStyleCnt="0"/>
      <dgm:spPr/>
    </dgm:pt>
    <dgm:pt modelId="{68C5AB09-E4A7-4916-AEBF-B6FDE9DBB818}" type="pres">
      <dgm:prSet presAssocID="{83C46CB3-48C1-4D68-9769-092D3D3C73BD}" presName="hierChild3" presStyleCnt="0"/>
      <dgm:spPr/>
    </dgm:pt>
  </dgm:ptLst>
  <dgm:cxnLst>
    <dgm:cxn modelId="{538F7003-9B42-4296-B2D9-C683E9E64833}" type="presOf" srcId="{83C46CB3-48C1-4D68-9769-092D3D3C73BD}" destId="{DF5BF21D-9EC6-4B18-A72F-B8587CC5FADB}" srcOrd="1" destOrd="0" presId="urn:microsoft.com/office/officeart/2009/3/layout/HorizontalOrganizationChart"/>
    <dgm:cxn modelId="{80DA1B05-EBFD-449C-A54A-B1BF75D04AF0}" srcId="{83C46CB3-48C1-4D68-9769-092D3D3C73BD}" destId="{52441E3E-163B-4DFA-B369-8488C01BB7BB}" srcOrd="1" destOrd="0" parTransId="{8F6910E3-FD46-4D7B-A9D6-6708864535CD}" sibTransId="{3610A690-E1F6-410E-B07A-0716B72570F9}"/>
    <dgm:cxn modelId="{860F1B24-416C-49B3-9AAD-4423C3F5A747}" type="presOf" srcId="{1FAF9AB3-2EF3-4FC4-8928-0F7377E970FD}" destId="{FD2A93AA-99D6-43FF-A35D-3BDCA1AD9B7E}" srcOrd="1" destOrd="0" presId="urn:microsoft.com/office/officeart/2009/3/layout/HorizontalOrganizationChart"/>
    <dgm:cxn modelId="{29BF9D2F-9692-4D11-A42B-3011A0F674D5}" type="presOf" srcId="{8F6910E3-FD46-4D7B-A9D6-6708864535CD}" destId="{B53DE374-651B-4922-BAC6-0EF675771ADA}" srcOrd="0" destOrd="0" presId="urn:microsoft.com/office/officeart/2009/3/layout/HorizontalOrganizationChart"/>
    <dgm:cxn modelId="{7D10AF60-6CCE-4922-9D48-F6226E32BA73}" type="presOf" srcId="{12EC078F-1CC9-44BA-B86C-0BA301030AB0}" destId="{D6CAE591-6807-4648-867F-E672915CDB05}" srcOrd="0" destOrd="0" presId="urn:microsoft.com/office/officeart/2009/3/layout/HorizontalOrganizationChart"/>
    <dgm:cxn modelId="{F665B86C-0EC1-4EAD-ABB6-FECFDC3099BB}" type="presOf" srcId="{97C59897-1695-4FB2-A11C-ED41EE264AAA}" destId="{5E830222-9A1A-462E-A275-2464637B3F39}" srcOrd="1" destOrd="0" presId="urn:microsoft.com/office/officeart/2009/3/layout/HorizontalOrganizationChart"/>
    <dgm:cxn modelId="{B3F55899-8C03-4955-B225-BA616C8531E9}" type="presOf" srcId="{222DF6AC-CD93-4EBE-8A69-674EBA11858A}" destId="{0F2AE216-1122-4DDB-99E7-A483BA509D9E}" srcOrd="0" destOrd="0" presId="urn:microsoft.com/office/officeart/2009/3/layout/HorizontalOrganizationChart"/>
    <dgm:cxn modelId="{592A49A8-AC49-43A9-BF6D-4C65D270A69A}" srcId="{83C46CB3-48C1-4D68-9769-092D3D3C73BD}" destId="{97C59897-1695-4FB2-A11C-ED41EE264AAA}" srcOrd="2" destOrd="0" parTransId="{12EC078F-1CC9-44BA-B86C-0BA301030AB0}" sibTransId="{20A9173E-5BDC-4A1C-92D4-EECB2F11FD0A}"/>
    <dgm:cxn modelId="{962CE3AA-52C1-4FC8-B838-3AFA4504548D}" type="presOf" srcId="{52441E3E-163B-4DFA-B369-8488C01BB7BB}" destId="{A1EDA084-EF61-403A-A62A-E849C0C9ADFC}" srcOrd="1" destOrd="0" presId="urn:microsoft.com/office/officeart/2009/3/layout/HorizontalOrganizationChart"/>
    <dgm:cxn modelId="{227E18B3-473D-4153-A50C-7FCE8D18A17E}" type="presOf" srcId="{97C59897-1695-4FB2-A11C-ED41EE264AAA}" destId="{D70E14A3-2667-45BF-A65E-F631B19B532F}" srcOrd="0" destOrd="0" presId="urn:microsoft.com/office/officeart/2009/3/layout/HorizontalOrganizationChart"/>
    <dgm:cxn modelId="{5E69AFB5-333A-4430-B996-8A71569AB386}" type="presOf" srcId="{52441E3E-163B-4DFA-B369-8488C01BB7BB}" destId="{609989AD-CBB7-476F-BC9E-7EE06FEF62BB}" srcOrd="0" destOrd="0" presId="urn:microsoft.com/office/officeart/2009/3/layout/HorizontalOrganizationChart"/>
    <dgm:cxn modelId="{C98FB0CE-CE5E-4740-8C21-153A6E509A94}" type="presOf" srcId="{EADA2382-BB8D-4B6A-8413-679DCD562619}" destId="{D7B8FDC8-0B5D-44D6-A479-09132B8B6682}" srcOrd="0" destOrd="0" presId="urn:microsoft.com/office/officeart/2009/3/layout/HorizontalOrganizationChart"/>
    <dgm:cxn modelId="{83012AD7-C6E7-4A5B-ABCF-87511637217B}" type="presOf" srcId="{1FAF9AB3-2EF3-4FC4-8928-0F7377E970FD}" destId="{C73C058B-B7EA-4836-B887-D411BFFF8310}" srcOrd="0" destOrd="0" presId="urn:microsoft.com/office/officeart/2009/3/layout/HorizontalOrganizationChart"/>
    <dgm:cxn modelId="{6B48FADA-F8B4-493F-8952-D15C92D8F3E4}" srcId="{83C46CB3-48C1-4D68-9769-092D3D3C73BD}" destId="{1FAF9AB3-2EF3-4FC4-8928-0F7377E970FD}" srcOrd="0" destOrd="0" parTransId="{222DF6AC-CD93-4EBE-8A69-674EBA11858A}" sibTransId="{983A6235-4568-41E6-8663-9E2C329FA383}"/>
    <dgm:cxn modelId="{BF6CDCE8-D0B3-47A8-ABB3-36F5D2C36201}" srcId="{EADA2382-BB8D-4B6A-8413-679DCD562619}" destId="{83C46CB3-48C1-4D68-9769-092D3D3C73BD}" srcOrd="0" destOrd="0" parTransId="{C8CD5164-D924-4D1F-B604-CD3FF79BEDCC}" sibTransId="{0F8FFE5C-7A0E-4A11-8CD7-9CA73CDC7851}"/>
    <dgm:cxn modelId="{F15D86F3-D1B1-4231-AD04-674E02A361A2}" type="presOf" srcId="{83C46CB3-48C1-4D68-9769-092D3D3C73BD}" destId="{33A4346F-A355-40DF-BC91-9C036AA119F4}" srcOrd="0" destOrd="0" presId="urn:microsoft.com/office/officeart/2009/3/layout/HorizontalOrganizationChart"/>
    <dgm:cxn modelId="{E00EBAC5-123D-43F4-91A0-28934229D5D5}" type="presParOf" srcId="{D7B8FDC8-0B5D-44D6-A479-09132B8B6682}" destId="{8321A31A-5C90-4582-8E86-5B883FA491D2}" srcOrd="0" destOrd="0" presId="urn:microsoft.com/office/officeart/2009/3/layout/HorizontalOrganizationChart"/>
    <dgm:cxn modelId="{25EF30EE-DAC8-4653-8C95-D178F616430B}" type="presParOf" srcId="{8321A31A-5C90-4582-8E86-5B883FA491D2}" destId="{CCCECDB2-A34A-4807-BD5D-1AF6A7D2DE44}" srcOrd="0" destOrd="0" presId="urn:microsoft.com/office/officeart/2009/3/layout/HorizontalOrganizationChart"/>
    <dgm:cxn modelId="{9D91D368-8362-4084-B5A4-250E0D397AE3}" type="presParOf" srcId="{CCCECDB2-A34A-4807-BD5D-1AF6A7D2DE44}" destId="{33A4346F-A355-40DF-BC91-9C036AA119F4}" srcOrd="0" destOrd="0" presId="urn:microsoft.com/office/officeart/2009/3/layout/HorizontalOrganizationChart"/>
    <dgm:cxn modelId="{472590FC-5D50-40C5-8BDA-4C8208F7446F}" type="presParOf" srcId="{CCCECDB2-A34A-4807-BD5D-1AF6A7D2DE44}" destId="{DF5BF21D-9EC6-4B18-A72F-B8587CC5FADB}" srcOrd="1" destOrd="0" presId="urn:microsoft.com/office/officeart/2009/3/layout/HorizontalOrganizationChart"/>
    <dgm:cxn modelId="{26F401D9-125C-4278-BA7B-AD434691B70D}" type="presParOf" srcId="{8321A31A-5C90-4582-8E86-5B883FA491D2}" destId="{AD37FB51-56CE-4CC4-8C24-2F0B0B7CAF29}" srcOrd="1" destOrd="0" presId="urn:microsoft.com/office/officeart/2009/3/layout/HorizontalOrganizationChart"/>
    <dgm:cxn modelId="{B9867EE9-555D-4515-8FF7-A46195C273FA}" type="presParOf" srcId="{AD37FB51-56CE-4CC4-8C24-2F0B0B7CAF29}" destId="{0F2AE216-1122-4DDB-99E7-A483BA509D9E}" srcOrd="0" destOrd="0" presId="urn:microsoft.com/office/officeart/2009/3/layout/HorizontalOrganizationChart"/>
    <dgm:cxn modelId="{CFBDF81D-841B-4201-9B39-9B8D1D4D2FDE}" type="presParOf" srcId="{AD37FB51-56CE-4CC4-8C24-2F0B0B7CAF29}" destId="{695A09C8-32A8-4B61-9D1C-498642F1DBDE}" srcOrd="1" destOrd="0" presId="urn:microsoft.com/office/officeart/2009/3/layout/HorizontalOrganizationChart"/>
    <dgm:cxn modelId="{4ABC37EC-1EA5-479A-A676-9A577B2F9D9B}" type="presParOf" srcId="{695A09C8-32A8-4B61-9D1C-498642F1DBDE}" destId="{A59A17FE-7B26-443A-8CCB-8E744855AAB7}" srcOrd="0" destOrd="0" presId="urn:microsoft.com/office/officeart/2009/3/layout/HorizontalOrganizationChart"/>
    <dgm:cxn modelId="{36D0289B-1560-4E6E-BB70-DAFF3DD25292}" type="presParOf" srcId="{A59A17FE-7B26-443A-8CCB-8E744855AAB7}" destId="{C73C058B-B7EA-4836-B887-D411BFFF8310}" srcOrd="0" destOrd="0" presId="urn:microsoft.com/office/officeart/2009/3/layout/HorizontalOrganizationChart"/>
    <dgm:cxn modelId="{8353142B-587B-448D-A7BA-F9B3238AF788}" type="presParOf" srcId="{A59A17FE-7B26-443A-8CCB-8E744855AAB7}" destId="{FD2A93AA-99D6-43FF-A35D-3BDCA1AD9B7E}" srcOrd="1" destOrd="0" presId="urn:microsoft.com/office/officeart/2009/3/layout/HorizontalOrganizationChart"/>
    <dgm:cxn modelId="{000C6E7C-A5D8-40B9-B042-3BDA2A35D634}" type="presParOf" srcId="{695A09C8-32A8-4B61-9D1C-498642F1DBDE}" destId="{BB0E9B1F-C9B4-46A9-87AB-A68A26509C88}" srcOrd="1" destOrd="0" presId="urn:microsoft.com/office/officeart/2009/3/layout/HorizontalOrganizationChart"/>
    <dgm:cxn modelId="{87562CE6-BC33-4D79-87DB-3A47D8E0DB05}" type="presParOf" srcId="{695A09C8-32A8-4B61-9D1C-498642F1DBDE}" destId="{911FED3B-CEBE-4ED3-A829-61866271F052}" srcOrd="2" destOrd="0" presId="urn:microsoft.com/office/officeart/2009/3/layout/HorizontalOrganizationChart"/>
    <dgm:cxn modelId="{D9411C0A-DFCC-4A03-9FA7-CD44F0CB10AC}" type="presParOf" srcId="{AD37FB51-56CE-4CC4-8C24-2F0B0B7CAF29}" destId="{B53DE374-651B-4922-BAC6-0EF675771ADA}" srcOrd="2" destOrd="0" presId="urn:microsoft.com/office/officeart/2009/3/layout/HorizontalOrganizationChart"/>
    <dgm:cxn modelId="{F33C67A5-BA10-40FA-B669-5217FA3C41ED}" type="presParOf" srcId="{AD37FB51-56CE-4CC4-8C24-2F0B0B7CAF29}" destId="{846E50DF-133E-4211-A357-AE6000CE7AF8}" srcOrd="3" destOrd="0" presId="urn:microsoft.com/office/officeart/2009/3/layout/HorizontalOrganizationChart"/>
    <dgm:cxn modelId="{E818DAA0-AE99-4FEB-8BEE-986540E303E7}" type="presParOf" srcId="{846E50DF-133E-4211-A357-AE6000CE7AF8}" destId="{45A51B11-D3B3-4D19-BF1A-9720DD3EE939}" srcOrd="0" destOrd="0" presId="urn:microsoft.com/office/officeart/2009/3/layout/HorizontalOrganizationChart"/>
    <dgm:cxn modelId="{92530E71-B682-483B-97BB-BA68C9383173}" type="presParOf" srcId="{45A51B11-D3B3-4D19-BF1A-9720DD3EE939}" destId="{609989AD-CBB7-476F-BC9E-7EE06FEF62BB}" srcOrd="0" destOrd="0" presId="urn:microsoft.com/office/officeart/2009/3/layout/HorizontalOrganizationChart"/>
    <dgm:cxn modelId="{A9FA50ED-FB70-403E-B703-26358231BF3C}" type="presParOf" srcId="{45A51B11-D3B3-4D19-BF1A-9720DD3EE939}" destId="{A1EDA084-EF61-403A-A62A-E849C0C9ADFC}" srcOrd="1" destOrd="0" presId="urn:microsoft.com/office/officeart/2009/3/layout/HorizontalOrganizationChart"/>
    <dgm:cxn modelId="{9BE6030E-66DA-42F6-A62E-56309B9E64FA}" type="presParOf" srcId="{846E50DF-133E-4211-A357-AE6000CE7AF8}" destId="{25B4596A-0DBF-42F0-8754-1C03EE2F3DFC}" srcOrd="1" destOrd="0" presId="urn:microsoft.com/office/officeart/2009/3/layout/HorizontalOrganizationChart"/>
    <dgm:cxn modelId="{2F2143DF-B3B9-4DCA-A7F5-AD0ACB5FF3AA}" type="presParOf" srcId="{846E50DF-133E-4211-A357-AE6000CE7AF8}" destId="{89E253D6-3ECE-456F-8600-81B169223C28}" srcOrd="2" destOrd="0" presId="urn:microsoft.com/office/officeart/2009/3/layout/HorizontalOrganizationChart"/>
    <dgm:cxn modelId="{65C61EC2-0E5C-4C95-BE7A-53DF764D72E1}" type="presParOf" srcId="{AD37FB51-56CE-4CC4-8C24-2F0B0B7CAF29}" destId="{D6CAE591-6807-4648-867F-E672915CDB05}" srcOrd="4" destOrd="0" presId="urn:microsoft.com/office/officeart/2009/3/layout/HorizontalOrganizationChart"/>
    <dgm:cxn modelId="{B8C7108C-4513-4F1E-80E4-BA70C4C6D711}" type="presParOf" srcId="{AD37FB51-56CE-4CC4-8C24-2F0B0B7CAF29}" destId="{7CEF5138-14E8-4166-8E0D-32E8C2C22F24}" srcOrd="5" destOrd="0" presId="urn:microsoft.com/office/officeart/2009/3/layout/HorizontalOrganizationChart"/>
    <dgm:cxn modelId="{940BC1F0-7209-4E60-8253-BC443536C1B7}" type="presParOf" srcId="{7CEF5138-14E8-4166-8E0D-32E8C2C22F24}" destId="{C474C7CE-4F1C-411A-874C-3D8CC77EB53A}" srcOrd="0" destOrd="0" presId="urn:microsoft.com/office/officeart/2009/3/layout/HorizontalOrganizationChart"/>
    <dgm:cxn modelId="{C8A9C40F-6989-4FF0-AC75-3F3C60D6B914}" type="presParOf" srcId="{C474C7CE-4F1C-411A-874C-3D8CC77EB53A}" destId="{D70E14A3-2667-45BF-A65E-F631B19B532F}" srcOrd="0" destOrd="0" presId="urn:microsoft.com/office/officeart/2009/3/layout/HorizontalOrganizationChart"/>
    <dgm:cxn modelId="{D0075A52-A0F8-49A7-B598-CE3F6A750F7F}" type="presParOf" srcId="{C474C7CE-4F1C-411A-874C-3D8CC77EB53A}" destId="{5E830222-9A1A-462E-A275-2464637B3F39}" srcOrd="1" destOrd="0" presId="urn:microsoft.com/office/officeart/2009/3/layout/HorizontalOrganizationChart"/>
    <dgm:cxn modelId="{ACC61C5B-FEDD-459C-B07A-B4D23ADF8F58}" type="presParOf" srcId="{7CEF5138-14E8-4166-8E0D-32E8C2C22F24}" destId="{12FF3C0E-CB50-416F-8D0D-23C22D5EB12F}" srcOrd="1" destOrd="0" presId="urn:microsoft.com/office/officeart/2009/3/layout/HorizontalOrganizationChart"/>
    <dgm:cxn modelId="{A4769688-C7C5-428C-84AA-C407716003AC}" type="presParOf" srcId="{7CEF5138-14E8-4166-8E0D-32E8C2C22F24}" destId="{B063A3BF-1F69-4274-AE34-EB524D95819B}" srcOrd="2" destOrd="0" presId="urn:microsoft.com/office/officeart/2009/3/layout/HorizontalOrganizationChart"/>
    <dgm:cxn modelId="{321A4A70-8988-4E5F-8901-D9E6EF58DBAD}" type="presParOf" srcId="{8321A31A-5C90-4582-8E86-5B883FA491D2}" destId="{68C5AB09-E4A7-4916-AEBF-B6FDE9DBB818}"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CAE591-6807-4648-867F-E672915CDB05}">
      <dsp:nvSpPr>
        <dsp:cNvPr id="0" name=""/>
        <dsp:cNvSpPr/>
      </dsp:nvSpPr>
      <dsp:spPr>
        <a:xfrm>
          <a:off x="2330263" y="2157464"/>
          <a:ext cx="823359" cy="1480191"/>
        </a:xfrm>
        <a:custGeom>
          <a:avLst/>
          <a:gdLst/>
          <a:ahLst/>
          <a:cxnLst/>
          <a:rect l="0" t="0" r="0" b="0"/>
          <a:pathLst>
            <a:path>
              <a:moveTo>
                <a:pt x="0" y="0"/>
              </a:moveTo>
              <a:lnTo>
                <a:pt x="403320" y="0"/>
              </a:lnTo>
              <a:lnTo>
                <a:pt x="403320" y="1480191"/>
              </a:lnTo>
              <a:lnTo>
                <a:pt x="823359" y="148019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53DE374-651B-4922-BAC6-0EF675771ADA}">
      <dsp:nvSpPr>
        <dsp:cNvPr id="0" name=""/>
        <dsp:cNvSpPr/>
      </dsp:nvSpPr>
      <dsp:spPr>
        <a:xfrm>
          <a:off x="2330263" y="2046110"/>
          <a:ext cx="823359" cy="111354"/>
        </a:xfrm>
        <a:custGeom>
          <a:avLst/>
          <a:gdLst/>
          <a:ahLst/>
          <a:cxnLst/>
          <a:rect l="0" t="0" r="0" b="0"/>
          <a:pathLst>
            <a:path>
              <a:moveTo>
                <a:pt x="0" y="111354"/>
              </a:moveTo>
              <a:lnTo>
                <a:pt x="403320" y="111354"/>
              </a:lnTo>
              <a:lnTo>
                <a:pt x="403320" y="0"/>
              </a:lnTo>
              <a:lnTo>
                <a:pt x="823359"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2AE216-1122-4DDB-99E7-A483BA509D9E}">
      <dsp:nvSpPr>
        <dsp:cNvPr id="0" name=""/>
        <dsp:cNvSpPr/>
      </dsp:nvSpPr>
      <dsp:spPr>
        <a:xfrm>
          <a:off x="2330263" y="641145"/>
          <a:ext cx="831718" cy="1516319"/>
        </a:xfrm>
        <a:custGeom>
          <a:avLst/>
          <a:gdLst/>
          <a:ahLst/>
          <a:cxnLst/>
          <a:rect l="0" t="0" r="0" b="0"/>
          <a:pathLst>
            <a:path>
              <a:moveTo>
                <a:pt x="0" y="1516319"/>
              </a:moveTo>
              <a:lnTo>
                <a:pt x="411679" y="1516319"/>
              </a:lnTo>
              <a:lnTo>
                <a:pt x="411679" y="0"/>
              </a:lnTo>
              <a:lnTo>
                <a:pt x="831718" y="0"/>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A4346F-A355-40DF-BC91-9C036AA119F4}">
      <dsp:nvSpPr>
        <dsp:cNvPr id="0" name=""/>
        <dsp:cNvSpPr/>
      </dsp:nvSpPr>
      <dsp:spPr>
        <a:xfrm>
          <a:off x="409553" y="1421334"/>
          <a:ext cx="1920710" cy="1472260"/>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rgbClr val="FF0000"/>
              </a:solidFill>
              <a:latin typeface="Arial" panose="020B0604020202020204" pitchFamily="34" charset="0"/>
              <a:ea typeface="Calibri" panose="020F0502020204030204" pitchFamily="34" charset="0"/>
              <a:cs typeface="Times New Roman" panose="02020603050405020304" pitchFamily="18" charset="0"/>
            </a:rPr>
            <a:t>Le droit social impose</a:t>
          </a:r>
          <a:endParaRPr lang="fr-FR" sz="2000" b="1" kern="1200" dirty="0">
            <a:solidFill>
              <a:srgbClr val="FF0000"/>
            </a:solidFill>
          </a:endParaRPr>
        </a:p>
      </dsp:txBody>
      <dsp:txXfrm>
        <a:off x="409553" y="1421334"/>
        <a:ext cx="1920710" cy="1472260"/>
      </dsp:txXfrm>
    </dsp:sp>
    <dsp:sp modelId="{C73C058B-B7EA-4836-B887-D411BFFF8310}">
      <dsp:nvSpPr>
        <dsp:cNvPr id="0" name=""/>
        <dsp:cNvSpPr/>
      </dsp:nvSpPr>
      <dsp:spPr>
        <a:xfrm>
          <a:off x="3161981" y="586"/>
          <a:ext cx="8061673" cy="1281117"/>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l’affichage d’informations concernant les droits des salariés, l’hygiène et la sécurité et la protection contre les risques professionnels  ou sanitaires</a:t>
          </a:r>
        </a:p>
      </dsp:txBody>
      <dsp:txXfrm>
        <a:off x="3161981" y="586"/>
        <a:ext cx="8061673" cy="1281117"/>
      </dsp:txXfrm>
    </dsp:sp>
    <dsp:sp modelId="{609989AD-CBB7-476F-BC9E-7EE06FEF62BB}">
      <dsp:nvSpPr>
        <dsp:cNvPr id="0" name=""/>
        <dsp:cNvSpPr/>
      </dsp:nvSpPr>
      <dsp:spPr>
        <a:xfrm>
          <a:off x="3153623" y="1505792"/>
          <a:ext cx="8061673" cy="1080635"/>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un droit d’accès au dossier professionnel détenu par l’employeur, qu'il soit sur support informatique ou sur support papier</a:t>
          </a:r>
        </a:p>
      </dsp:txBody>
      <dsp:txXfrm>
        <a:off x="3153623" y="1505792"/>
        <a:ext cx="8061673" cy="1080635"/>
      </dsp:txXfrm>
    </dsp:sp>
    <dsp:sp modelId="{D70E14A3-2667-45BF-A65E-F631B19B532F}">
      <dsp:nvSpPr>
        <dsp:cNvPr id="0" name=""/>
        <dsp:cNvSpPr/>
      </dsp:nvSpPr>
      <dsp:spPr>
        <a:xfrm>
          <a:off x="3153623" y="2869024"/>
          <a:ext cx="8061673" cy="153726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l’information et la consultation des instances représentatives du personnel (</a:t>
          </a:r>
          <a:r>
            <a:rPr lang="fr-FR" sz="2000" b="1" i="1" kern="12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comité d’entreprise, délégués du personnel, délégués syndicaux) </a:t>
          </a:r>
          <a:r>
            <a:rPr lang="fr-FR" sz="2000" b="1" kern="1200" dirty="0">
              <a:solidFill>
                <a:schemeClr val="bg1"/>
              </a:solidFill>
              <a:latin typeface="Arial" panose="020B0604020202020204" pitchFamily="34" charset="0"/>
              <a:ea typeface="Times New Roman" panose="02020603050405020304" pitchFamily="18" charset="0"/>
              <a:cs typeface="Times New Roman" panose="02020603050405020304" pitchFamily="18" charset="0"/>
            </a:rPr>
            <a:t>dans certains cas définis par la loi : modification de l’organisation, licenciement économique, etc.</a:t>
          </a:r>
        </a:p>
      </dsp:txBody>
      <dsp:txXfrm>
        <a:off x="3153623" y="2869024"/>
        <a:ext cx="8061673" cy="1537264"/>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860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13/03/2023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4178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98506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5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593107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13/03/2023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2388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13/03/2023</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25067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0721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13/03/2023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774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13/03/2023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154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13/03/2023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27903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13/03/2023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3458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13/03/2023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8881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13/03/2023</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44256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13/03/2023</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0100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13/03/2023</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48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13/03/2023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239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13/03/2023</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336415569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1691259" cy="523220"/>
          </a:xfrm>
        </p:spPr>
        <p:txBody>
          <a:bodyPr>
            <a:noAutofit/>
          </a:bodyPr>
          <a:lstStyle/>
          <a:p>
            <a:r>
              <a:rPr lang="fr-FR" sz="2800" b="1" dirty="0">
                <a:latin typeface="Arial" panose="020B0604020202020204" pitchFamily="34" charset="0"/>
                <a:cs typeface="Arial" panose="020B0604020202020204" pitchFamily="34" charset="0"/>
              </a:rPr>
              <a:t>Chap. 2 - Organiser et suivre les dossiers du personnel</a:t>
            </a:r>
          </a:p>
        </p:txBody>
      </p:sp>
      <p:sp>
        <p:nvSpPr>
          <p:cNvPr id="7" name="Rectangle 6"/>
          <p:cNvSpPr/>
          <p:nvPr/>
        </p:nvSpPr>
        <p:spPr>
          <a:xfrm>
            <a:off x="66409" y="651932"/>
            <a:ext cx="11023601" cy="523220"/>
          </a:xfrm>
          <a:prstGeom prst="rect">
            <a:avLst/>
          </a:prstGeom>
        </p:spPr>
        <p:txBody>
          <a:bodyPr wrap="square">
            <a:spAutoFit/>
          </a:bodyPr>
          <a:lstStyle/>
          <a:p>
            <a:pPr>
              <a:spcBef>
                <a:spcPts val="600"/>
              </a:spcBef>
              <a:spcAft>
                <a:spcPts val="0"/>
              </a:spcAft>
            </a:pPr>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4. Législations et conventions en vigueur</a:t>
            </a:r>
          </a:p>
        </p:txBody>
      </p:sp>
      <p:graphicFrame>
        <p:nvGraphicFramePr>
          <p:cNvPr id="4" name="Diagramme 3"/>
          <p:cNvGraphicFramePr/>
          <p:nvPr>
            <p:extLst>
              <p:ext uri="{D42A27DB-BD31-4B8C-83A1-F6EECF244321}">
                <p14:modId xmlns:p14="http://schemas.microsoft.com/office/powerpoint/2010/main" val="516306519"/>
              </p:ext>
            </p:extLst>
          </p:nvPr>
        </p:nvGraphicFramePr>
        <p:xfrm>
          <a:off x="66409" y="1554030"/>
          <a:ext cx="11624850" cy="4950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79373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6409" y="651932"/>
            <a:ext cx="11023601" cy="523220"/>
          </a:xfrm>
          <a:prstGeom prst="rect">
            <a:avLst/>
          </a:prstGeom>
        </p:spPr>
        <p:txBody>
          <a:bodyPr wrap="square">
            <a:spAutoFit/>
          </a:bodyPr>
          <a:lstStyle/>
          <a:p>
            <a:pPr>
              <a:spcBef>
                <a:spcPts val="600"/>
              </a:spcBef>
              <a:spcAft>
                <a:spcPts val="0"/>
              </a:spcAft>
            </a:pPr>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4. Législations et conventions en vigueur</a:t>
            </a:r>
          </a:p>
        </p:txBody>
      </p:sp>
      <p:sp>
        <p:nvSpPr>
          <p:cNvPr id="3" name="Rectangle 2"/>
          <p:cNvSpPr/>
          <p:nvPr/>
        </p:nvSpPr>
        <p:spPr>
          <a:xfrm>
            <a:off x="609874" y="1697566"/>
            <a:ext cx="10825193" cy="2908489"/>
          </a:xfrm>
          <a:prstGeom prst="rect">
            <a:avLst/>
          </a:prstGeom>
        </p:spPr>
        <p:txBody>
          <a:bodyPr wrap="square">
            <a:spAutoFit/>
          </a:bodyPr>
          <a:lstStyle/>
          <a:p>
            <a:pPr algn="ctr">
              <a:spcBef>
                <a:spcPts val="1800"/>
              </a:spcBef>
            </a:pPr>
            <a:r>
              <a:rPr lang="fr-FR" sz="2800" dirty="0">
                <a:latin typeface="Arial" panose="020B0604020202020204" pitchFamily="34" charset="0"/>
                <a:ea typeface="Calibri" panose="020F0502020204030204" pitchFamily="34" charset="0"/>
                <a:cs typeface="Times New Roman" panose="02020603050405020304" pitchFamily="18" charset="0"/>
              </a:rPr>
              <a:t>Face à la prolifération des fichiers informatiques et aux risques d’atteinte aux libertés privées et publiques</a:t>
            </a:r>
          </a:p>
          <a:p>
            <a:pPr algn="ctr">
              <a:spcBef>
                <a:spcPts val="1800"/>
              </a:spcBef>
            </a:pPr>
            <a:r>
              <a:rPr lang="fr-FR" sz="2800" dirty="0">
                <a:latin typeface="Arial" panose="020B0604020202020204" pitchFamily="34" charset="0"/>
                <a:cs typeface="Times New Roman" panose="02020603050405020304" pitchFamily="18" charset="0"/>
              </a:rPr>
              <a:t>Le législateur et le parlement européen ont réglementé la création de fichiers et l’utilisation des données. Ces règles et instances s’imposent aux entreprises qui utilisent des solutions numériques de gestion des données personnelles des salariés.</a:t>
            </a:r>
          </a:p>
        </p:txBody>
      </p:sp>
      <p:sp>
        <p:nvSpPr>
          <p:cNvPr id="8" name="Titre 1">
            <a:extLst>
              <a:ext uri="{FF2B5EF4-FFF2-40B4-BE49-F238E27FC236}">
                <a16:creationId xmlns:a16="http://schemas.microsoft.com/office/drawing/2014/main" id="{7D913E8F-7457-4016-AED4-BCE2C1807E77}"/>
              </a:ext>
            </a:extLst>
          </p:cNvPr>
          <p:cNvSpPr txBox="1">
            <a:spLocks/>
          </p:cNvSpPr>
          <p:nvPr/>
        </p:nvSpPr>
        <p:spPr>
          <a:xfrm>
            <a:off x="0" y="0"/>
            <a:ext cx="11691259" cy="523220"/>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a:latin typeface="Arial" panose="020B0604020202020204" pitchFamily="34" charset="0"/>
                <a:cs typeface="Arial" panose="020B0604020202020204" pitchFamily="34" charset="0"/>
              </a:rPr>
              <a:t>Chap. 2 - Organiser et suivre les dossiers du personnel</a:t>
            </a:r>
            <a:endParaRPr lang="fr-F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36778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6409" y="651932"/>
            <a:ext cx="11023601" cy="523220"/>
          </a:xfrm>
          <a:prstGeom prst="rect">
            <a:avLst/>
          </a:prstGeom>
        </p:spPr>
        <p:txBody>
          <a:bodyPr wrap="square">
            <a:spAutoFit/>
          </a:bodyPr>
          <a:lstStyle/>
          <a:p>
            <a:pPr>
              <a:spcBef>
                <a:spcPts val="600"/>
              </a:spcBef>
              <a:spcAft>
                <a:spcPts val="0"/>
              </a:spcAft>
            </a:pPr>
            <a:r>
              <a:rPr lang="fr-FR" sz="2800" b="1" dirty="0">
                <a:solidFill>
                  <a:srgbClr val="FFFF00"/>
                </a:solidFill>
                <a:latin typeface="Arial" panose="020B0604020202020204" pitchFamily="34" charset="0"/>
                <a:ea typeface="Times New Roman" panose="02020603050405020304" pitchFamily="18" charset="0"/>
                <a:cs typeface="Times New Roman" panose="02020603050405020304" pitchFamily="18" charset="0"/>
              </a:rPr>
              <a:t>4. Législations et conventions en vigueur</a:t>
            </a:r>
          </a:p>
        </p:txBody>
      </p:sp>
      <p:sp>
        <p:nvSpPr>
          <p:cNvPr id="8" name="Titre 1">
            <a:extLst>
              <a:ext uri="{FF2B5EF4-FFF2-40B4-BE49-F238E27FC236}">
                <a16:creationId xmlns:a16="http://schemas.microsoft.com/office/drawing/2014/main" id="{7D913E8F-7457-4016-AED4-BCE2C1807E77}"/>
              </a:ext>
            </a:extLst>
          </p:cNvPr>
          <p:cNvSpPr txBox="1">
            <a:spLocks/>
          </p:cNvSpPr>
          <p:nvPr/>
        </p:nvSpPr>
        <p:spPr>
          <a:xfrm>
            <a:off x="0" y="0"/>
            <a:ext cx="11691259" cy="523220"/>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a:latin typeface="Arial" panose="020B0604020202020204" pitchFamily="34" charset="0"/>
                <a:cs typeface="Arial" panose="020B0604020202020204" pitchFamily="34" charset="0"/>
              </a:rPr>
              <a:t>Chap. 2 - Organiser et suivre les dossiers du personnel</a:t>
            </a:r>
            <a:endParaRPr lang="fr-FR" sz="2800" b="1" dirty="0">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2E67C314-A881-41F2-841C-AC54A6921A72}"/>
              </a:ext>
            </a:extLst>
          </p:cNvPr>
          <p:cNvSpPr txBox="1"/>
          <p:nvPr/>
        </p:nvSpPr>
        <p:spPr>
          <a:xfrm>
            <a:off x="290513" y="1791234"/>
            <a:ext cx="8822794" cy="3447098"/>
          </a:xfrm>
          <a:prstGeom prst="rect">
            <a:avLst/>
          </a:prstGeom>
          <a:noFill/>
        </p:spPr>
        <p:txBody>
          <a:bodyPr wrap="square">
            <a:spAutoFit/>
          </a:bodyPr>
          <a:lstStyle/>
          <a:p>
            <a:pPr marL="342900" lvl="0" indent="-342900">
              <a:spcBef>
                <a:spcPts val="2400"/>
              </a:spcBef>
              <a:spcAft>
                <a:spcPts val="0"/>
              </a:spcAft>
              <a:buFont typeface="Arial" panose="020B0604020202020204" pitchFamily="34" charset="0"/>
              <a:buChar char="-"/>
            </a:pPr>
            <a:r>
              <a:rPr lang="fr-FR" sz="2200" dirty="0">
                <a:effectLst/>
                <a:latin typeface="Arial" panose="020B0604020202020204" pitchFamily="34" charset="0"/>
                <a:ea typeface="Times New Roman" panose="02020603050405020304" pitchFamily="18" charset="0"/>
                <a:cs typeface="Arial" panose="020B0604020202020204" pitchFamily="34" charset="0"/>
              </a:rPr>
              <a:t>La loi de 78 crée la</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 </a:t>
            </a: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Commission Nationale Informatique et Liberté</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 </a:t>
            </a: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(CNIL)</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 qui veille à ce que l’informatique ne porte atteinte ni aux droits de l’homme, ni à la vie privée, ni aux libertés individuelles ou publiques. </a:t>
            </a:r>
          </a:p>
          <a:p>
            <a:pPr marL="342900" lvl="0" indent="-342900">
              <a:spcBef>
                <a:spcPts val="2400"/>
              </a:spcBef>
              <a:spcAft>
                <a:spcPts val="600"/>
              </a:spcAft>
              <a:buFont typeface="Arial" panose="020B0604020202020204" pitchFamily="34" charset="0"/>
              <a:buChar char="-"/>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Le texte européen du </a:t>
            </a: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14 avril 2016</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 responsabilise les organismes qui collectent et traitent des données personnelles privé en imposant la </a:t>
            </a: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RGPD</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 (</a:t>
            </a:r>
            <a:r>
              <a:rPr lang="fr-FR" sz="2200" b="1" dirty="0">
                <a:effectLst/>
                <a:latin typeface="Arial" panose="020B0604020202020204" pitchFamily="34" charset="0"/>
                <a:ea typeface="Times New Roman" panose="02020603050405020304" pitchFamily="18" charset="0"/>
                <a:cs typeface="Times New Roman" panose="02020603050405020304" pitchFamily="18" charset="0"/>
              </a:rPr>
              <a:t>Règlement Général sur la Protection des Données</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 Ces règles s’appliquent dans tous les états de l’UE et remplaces les législations nationales.</a:t>
            </a:r>
          </a:p>
        </p:txBody>
      </p:sp>
      <p:pic>
        <p:nvPicPr>
          <p:cNvPr id="1026" name="Picture 2" descr="logo-europe - antic Pays basque">
            <a:extLst>
              <a:ext uri="{FF2B5EF4-FFF2-40B4-BE49-F238E27FC236}">
                <a16:creationId xmlns:a16="http://schemas.microsoft.com/office/drawing/2014/main" id="{411143AC-A420-4555-A6E8-AE23CE76CA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20213" y="3438107"/>
            <a:ext cx="2543175" cy="180022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uveaux locaux, nouveau logo | CNIL">
            <a:extLst>
              <a:ext uri="{FF2B5EF4-FFF2-40B4-BE49-F238E27FC236}">
                <a16:creationId xmlns:a16="http://schemas.microsoft.com/office/drawing/2014/main" id="{BF0634F8-2158-4EAF-A24C-8C36C003704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82112" y="1498600"/>
            <a:ext cx="2619375"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6786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89</TotalTime>
  <Words>276</Words>
  <Application>Microsoft Office PowerPoint</Application>
  <PresentationFormat>Grand écran</PresentationFormat>
  <Paragraphs>14</Paragraphs>
  <Slides>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Century Gothic</vt:lpstr>
      <vt:lpstr>Wingdings 3</vt:lpstr>
      <vt:lpstr>Ion</vt:lpstr>
      <vt:lpstr>Chap. 2 - Organiser et suivre les dossiers du personnel</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22</cp:revision>
  <dcterms:created xsi:type="dcterms:W3CDTF">2014-01-16T23:14:09Z</dcterms:created>
  <dcterms:modified xsi:type="dcterms:W3CDTF">2023-03-12T23:49:45Z</dcterms:modified>
</cp:coreProperties>
</file>