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3" r:id="rId7"/>
    <p:sldId id="264" r:id="rId8"/>
    <p:sldId id="26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39F3E-899D-4A6B-8B03-7433797B6B5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9F002D31-852E-45FF-B7F7-5815B73D6FE0}">
      <dgm:prSet phldrT="[Texte]" custT="1"/>
      <dgm:spPr/>
      <dgm:t>
        <a:bodyPr/>
        <a:lstStyle/>
        <a:p>
          <a:r>
            <a:rPr lang="fr-FR" sz="2400" b="1" dirty="0">
              <a:latin typeface="Arial" panose="020B0604020202020204" pitchFamily="34" charset="0"/>
              <a:ea typeface="Calibri" panose="020F0502020204030204" pitchFamily="34" charset="0"/>
              <a:cs typeface="Arial" panose="020B0604020202020204" pitchFamily="34" charset="0"/>
            </a:rPr>
            <a:t>Dossier du personnel</a:t>
          </a:r>
          <a:endParaRPr lang="fr-FR" sz="2400" b="1" dirty="0"/>
        </a:p>
      </dgm:t>
    </dgm:pt>
    <dgm:pt modelId="{EBC41413-68DA-4148-ABCE-961A365B44C5}" type="parTrans" cxnId="{CE0C034C-F567-42E9-BD01-987F65DED9FE}">
      <dgm:prSet/>
      <dgm:spPr/>
      <dgm:t>
        <a:bodyPr/>
        <a:lstStyle/>
        <a:p>
          <a:endParaRPr lang="fr-FR" sz="2800"/>
        </a:p>
      </dgm:t>
    </dgm:pt>
    <dgm:pt modelId="{D6CF37C7-DA63-4085-AB57-45AAA9500CC5}" type="sibTrans" cxnId="{CE0C034C-F567-42E9-BD01-987F65DED9FE}">
      <dgm:prSet/>
      <dgm:spPr/>
      <dgm:t>
        <a:bodyPr/>
        <a:lstStyle/>
        <a:p>
          <a:endParaRPr lang="fr-FR" sz="2800"/>
        </a:p>
      </dgm:t>
    </dgm:pt>
    <dgm:pt modelId="{B923A7DE-8D22-4EF7-8FE0-4F39A8FFB6E9}">
      <dgm:prSet custT="1"/>
      <dgm:spPr/>
      <dgm:t>
        <a:bodyPr/>
        <a:lstStyle/>
        <a:p>
          <a:r>
            <a:rPr lang="fr-FR" sz="1800" dirty="0">
              <a:latin typeface="Arial" panose="020B0604020202020204" pitchFamily="34" charset="0"/>
              <a:ea typeface="Calibri" panose="020F0502020204030204" pitchFamily="34" charset="0"/>
              <a:cs typeface="Arial" panose="020B0604020202020204" pitchFamily="34" charset="0"/>
            </a:rPr>
            <a:t>Les </a:t>
          </a:r>
          <a:r>
            <a:rPr lang="fr-FR" sz="1800" b="1" dirty="0">
              <a:latin typeface="Arial" panose="020B0604020202020204" pitchFamily="34" charset="0"/>
              <a:ea typeface="Calibri" panose="020F0502020204030204" pitchFamily="34" charset="0"/>
              <a:cs typeface="Arial" panose="020B0604020202020204" pitchFamily="34" charset="0"/>
            </a:rPr>
            <a:t>documents numériques</a:t>
          </a:r>
          <a:r>
            <a:rPr lang="fr-FR" sz="1800" dirty="0">
              <a:latin typeface="Arial" panose="020B0604020202020204" pitchFamily="34" charset="0"/>
              <a:ea typeface="Calibri" panose="020F0502020204030204" pitchFamily="34" charset="0"/>
              <a:cs typeface="Arial" panose="020B0604020202020204" pitchFamily="34" charset="0"/>
            </a:rPr>
            <a:t> </a:t>
          </a:r>
        </a:p>
        <a:p>
          <a:r>
            <a:rPr lang="fr-FR" sz="1800" dirty="0">
              <a:latin typeface="Arial" panose="020B0604020202020204" pitchFamily="34" charset="0"/>
              <a:ea typeface="Calibri" panose="020F0502020204030204" pitchFamily="34" charset="0"/>
              <a:cs typeface="Arial" panose="020B0604020202020204" pitchFamily="34" charset="0"/>
            </a:rPr>
            <a:t>créés sur d’autres applications ou convertis au format PDF, sont enregistrés dans un espace numérique dédié au personnel, avec un sous-dossier par salarié. Il archive tous les documents qui ont trait à la carrière du salarié.</a:t>
          </a:r>
          <a:endParaRPr lang="fr-FR" sz="1800" dirty="0">
            <a:latin typeface="Arial" panose="020B0604020202020204" pitchFamily="34" charset="0"/>
            <a:ea typeface="Calibri" panose="020F0502020204030204" pitchFamily="34" charset="0"/>
            <a:cs typeface="Times New Roman" panose="02020603050405020304" pitchFamily="18" charset="0"/>
          </a:endParaRPr>
        </a:p>
      </dgm:t>
    </dgm:pt>
    <dgm:pt modelId="{D0400CD9-1FB0-47C0-9C0F-5D47C3896BAB}" type="parTrans" cxnId="{DC395BC5-BCA0-40EC-B66C-9A1E057DED94}">
      <dgm:prSet/>
      <dgm:spPr/>
      <dgm:t>
        <a:bodyPr/>
        <a:lstStyle/>
        <a:p>
          <a:endParaRPr lang="fr-FR" sz="2800"/>
        </a:p>
      </dgm:t>
    </dgm:pt>
    <dgm:pt modelId="{D365B110-344E-4686-BA95-C3D5602C6DC9}" type="sibTrans" cxnId="{DC395BC5-BCA0-40EC-B66C-9A1E057DED94}">
      <dgm:prSet/>
      <dgm:spPr/>
      <dgm:t>
        <a:bodyPr/>
        <a:lstStyle/>
        <a:p>
          <a:endParaRPr lang="fr-FR" sz="2800"/>
        </a:p>
      </dgm:t>
    </dgm:pt>
    <dgm:pt modelId="{6477AEC5-52D2-4AC1-B56F-2F9D458507F5}">
      <dgm:prSet custT="1"/>
      <dgm:spPr/>
      <dgm:t>
        <a:bodyPr/>
        <a:lstStyle/>
        <a:p>
          <a:pPr>
            <a:spcAft>
              <a:spcPct val="35000"/>
            </a:spcAft>
          </a:pPr>
          <a:r>
            <a:rPr lang="fr-FR" sz="1800" dirty="0">
              <a:latin typeface="Arial" panose="020B0604020202020204" pitchFamily="34" charset="0"/>
              <a:ea typeface="Calibri" panose="020F0502020204030204" pitchFamily="34" charset="0"/>
              <a:cs typeface="Arial" panose="020B0604020202020204" pitchFamily="34" charset="0"/>
            </a:rPr>
            <a:t>Les </a:t>
          </a:r>
          <a:r>
            <a:rPr lang="fr-FR" sz="1800" b="1" dirty="0">
              <a:latin typeface="Arial" panose="020B0604020202020204" pitchFamily="34" charset="0"/>
              <a:ea typeface="Calibri" panose="020F0502020204030204" pitchFamily="34" charset="0"/>
              <a:cs typeface="Arial" panose="020B0604020202020204" pitchFamily="34" charset="0"/>
            </a:rPr>
            <a:t>documents générés par les applications de ressources</a:t>
          </a:r>
          <a:r>
            <a:rPr lang="fr-FR" sz="1800" dirty="0">
              <a:latin typeface="Arial" panose="020B0604020202020204" pitchFamily="34" charset="0"/>
              <a:ea typeface="Calibri" panose="020F0502020204030204" pitchFamily="34" charset="0"/>
              <a:cs typeface="Arial" panose="020B0604020202020204" pitchFamily="34" charset="0"/>
            </a:rPr>
            <a:t> </a:t>
          </a:r>
          <a:r>
            <a:rPr lang="fr-FR" sz="1800" b="1" dirty="0">
              <a:latin typeface="Arial" panose="020B0604020202020204" pitchFamily="34" charset="0"/>
              <a:ea typeface="Calibri" panose="020F0502020204030204" pitchFamily="34" charset="0"/>
              <a:cs typeface="Arial" panose="020B0604020202020204" pitchFamily="34" charset="0"/>
            </a:rPr>
            <a:t>humaines</a:t>
          </a:r>
          <a:r>
            <a:rPr lang="fr-FR" sz="1800" dirty="0">
              <a:latin typeface="Arial" panose="020B0604020202020204" pitchFamily="34" charset="0"/>
              <a:ea typeface="Calibri" panose="020F0502020204030204" pitchFamily="34" charset="0"/>
              <a:cs typeface="Arial" panose="020B0604020202020204" pitchFamily="34" charset="0"/>
            </a:rPr>
            <a:t> </a:t>
          </a:r>
        </a:p>
        <a:p>
          <a:pPr>
            <a:spcAft>
              <a:spcPts val="0"/>
            </a:spcAft>
          </a:pPr>
          <a:r>
            <a:rPr lang="fr-FR" sz="1800" dirty="0">
              <a:latin typeface="Arial" panose="020B0604020202020204" pitchFamily="34" charset="0"/>
              <a:ea typeface="Calibri" panose="020F0502020204030204" pitchFamily="34" charset="0"/>
              <a:cs typeface="Arial" panose="020B0604020202020204" pitchFamily="34" charset="0"/>
            </a:rPr>
            <a:t>sont le plus souvent au format PDF et gérés par l’application elle-même PGI ou autres application</a:t>
          </a:r>
        </a:p>
        <a:p>
          <a:pPr>
            <a:spcAft>
              <a:spcPts val="0"/>
            </a:spcAft>
          </a:pPr>
          <a:r>
            <a:rPr lang="fr-FR" sz="1800" i="1" dirty="0">
              <a:latin typeface="Arial" panose="020B0604020202020204" pitchFamily="34" charset="0"/>
              <a:ea typeface="Calibri" panose="020F0502020204030204" pitchFamily="34" charset="0"/>
              <a:cs typeface="Arial" panose="020B0604020202020204" pitchFamily="34" charset="0"/>
            </a:rPr>
            <a:t>(bulletins de salaire, RTT, arrêts, etc.)</a:t>
          </a:r>
          <a:r>
            <a:rPr lang="fr-FR" sz="1800" i="1" dirty="0">
              <a:latin typeface="Arial" panose="020B0604020202020204" pitchFamily="34" charset="0"/>
              <a:ea typeface="Calibri" panose="020F0502020204030204" pitchFamily="34" charset="0"/>
              <a:cs typeface="Times New Roman" panose="02020603050405020304" pitchFamily="18" charset="0"/>
            </a:rPr>
            <a:t> </a:t>
          </a:r>
        </a:p>
      </dgm:t>
    </dgm:pt>
    <dgm:pt modelId="{E78817FD-8476-4519-828B-D357B76AF0DC}" type="parTrans" cxnId="{BB48C306-4D7F-4CFD-90A7-CF241825360E}">
      <dgm:prSet/>
      <dgm:spPr/>
      <dgm:t>
        <a:bodyPr/>
        <a:lstStyle/>
        <a:p>
          <a:endParaRPr lang="fr-FR" sz="2800"/>
        </a:p>
      </dgm:t>
    </dgm:pt>
    <dgm:pt modelId="{EA348090-69E6-475E-9B6F-6CCD41799460}" type="sibTrans" cxnId="{BB48C306-4D7F-4CFD-90A7-CF241825360E}">
      <dgm:prSet/>
      <dgm:spPr/>
      <dgm:t>
        <a:bodyPr/>
        <a:lstStyle/>
        <a:p>
          <a:endParaRPr lang="fr-FR" sz="2800"/>
        </a:p>
      </dgm:t>
    </dgm:pt>
    <dgm:pt modelId="{2F2325CC-606B-4589-9297-983369D963C7}">
      <dgm:prSet phldrT="[Texte]" custT="1"/>
      <dgm:spPr/>
      <dgm:t>
        <a:bodyPr/>
        <a:lstStyle/>
        <a:p>
          <a:r>
            <a:rPr lang="fr-FR" sz="1800" dirty="0">
              <a:latin typeface="Arial" panose="020B0604020202020204" pitchFamily="34" charset="0"/>
              <a:ea typeface="Calibri" panose="020F0502020204030204" pitchFamily="34" charset="0"/>
              <a:cs typeface="Arial" panose="020B0604020202020204" pitchFamily="34" charset="0"/>
            </a:rPr>
            <a:t>Les </a:t>
          </a:r>
          <a:r>
            <a:rPr lang="fr-FR" sz="1800" b="1" dirty="0">
              <a:latin typeface="Arial" panose="020B0604020202020204" pitchFamily="34" charset="0"/>
              <a:ea typeface="Calibri" panose="020F0502020204030204" pitchFamily="34" charset="0"/>
              <a:cs typeface="Arial" panose="020B0604020202020204" pitchFamily="34" charset="0"/>
            </a:rPr>
            <a:t>documents papiers</a:t>
          </a:r>
          <a:r>
            <a:rPr lang="fr-FR" sz="1800" dirty="0">
              <a:latin typeface="Arial" panose="020B0604020202020204" pitchFamily="34" charset="0"/>
              <a:ea typeface="Calibri" panose="020F0502020204030204" pitchFamily="34" charset="0"/>
              <a:cs typeface="Arial" panose="020B0604020202020204" pitchFamily="34" charset="0"/>
            </a:rPr>
            <a:t> </a:t>
          </a:r>
        </a:p>
        <a:p>
          <a:r>
            <a:rPr lang="fr-FR" sz="1800" dirty="0">
              <a:latin typeface="Arial" panose="020B0604020202020204" pitchFamily="34" charset="0"/>
              <a:ea typeface="Calibri" panose="020F0502020204030204" pitchFamily="34" charset="0"/>
              <a:cs typeface="Arial" panose="020B0604020202020204" pitchFamily="34" charset="0"/>
            </a:rPr>
            <a:t>sont archivés dans un classeur ou une pochette propre à chaque salarié. La tendance est de les numériser afin de les regrouper, au format PDF, dans un espace numérique dédié (Voir diapo suivante).</a:t>
          </a:r>
          <a:endParaRPr lang="fr-FR" sz="1800" dirty="0"/>
        </a:p>
      </dgm:t>
    </dgm:pt>
    <dgm:pt modelId="{A2F2F57C-F096-463A-AD5B-B20BB9CC3920}" type="parTrans" cxnId="{2BEF31DC-240C-4BA1-9251-4E7B5439DBEE}">
      <dgm:prSet/>
      <dgm:spPr/>
      <dgm:t>
        <a:bodyPr/>
        <a:lstStyle/>
        <a:p>
          <a:endParaRPr lang="fr-FR" sz="2800"/>
        </a:p>
      </dgm:t>
    </dgm:pt>
    <dgm:pt modelId="{A1A83185-9654-427B-8580-2DDB3AF0E75F}" type="sibTrans" cxnId="{2BEF31DC-240C-4BA1-9251-4E7B5439DBEE}">
      <dgm:prSet/>
      <dgm:spPr/>
      <dgm:t>
        <a:bodyPr/>
        <a:lstStyle/>
        <a:p>
          <a:endParaRPr lang="fr-FR" sz="2800"/>
        </a:p>
      </dgm:t>
    </dgm:pt>
    <dgm:pt modelId="{DAA736A5-120D-4D85-95A6-1B0312CEC2A6}" type="pres">
      <dgm:prSet presAssocID="{5DE39F3E-899D-4A6B-8B03-7433797B6B58}" presName="hierChild1" presStyleCnt="0">
        <dgm:presLayoutVars>
          <dgm:chPref val="1"/>
          <dgm:dir/>
          <dgm:animOne val="branch"/>
          <dgm:animLvl val="lvl"/>
          <dgm:resizeHandles/>
        </dgm:presLayoutVars>
      </dgm:prSet>
      <dgm:spPr/>
    </dgm:pt>
    <dgm:pt modelId="{2811BEE2-098D-483A-949A-6CF5A485DF2B}" type="pres">
      <dgm:prSet presAssocID="{9F002D31-852E-45FF-B7F7-5815B73D6FE0}" presName="hierRoot1" presStyleCnt="0"/>
      <dgm:spPr/>
    </dgm:pt>
    <dgm:pt modelId="{01CEF156-38EC-45AD-9867-B9CA5B442EFA}" type="pres">
      <dgm:prSet presAssocID="{9F002D31-852E-45FF-B7F7-5815B73D6FE0}" presName="composite" presStyleCnt="0"/>
      <dgm:spPr/>
    </dgm:pt>
    <dgm:pt modelId="{CE68EC8E-2448-4946-B06E-5AC5B89DAAD8}" type="pres">
      <dgm:prSet presAssocID="{9F002D31-852E-45FF-B7F7-5815B73D6FE0}" presName="background" presStyleLbl="node0" presStyleIdx="0" presStyleCnt="1"/>
      <dgm:spPr/>
    </dgm:pt>
    <dgm:pt modelId="{80EEB804-CDE5-4663-981D-44C115E1D236}" type="pres">
      <dgm:prSet presAssocID="{9F002D31-852E-45FF-B7F7-5815B73D6FE0}" presName="text" presStyleLbl="fgAcc0" presStyleIdx="0" presStyleCnt="1" custScaleX="205304" custScaleY="49293">
        <dgm:presLayoutVars>
          <dgm:chPref val="3"/>
        </dgm:presLayoutVars>
      </dgm:prSet>
      <dgm:spPr/>
    </dgm:pt>
    <dgm:pt modelId="{241AEA4C-2FC6-4D1A-9F12-502ED1DDC562}" type="pres">
      <dgm:prSet presAssocID="{9F002D31-852E-45FF-B7F7-5815B73D6FE0}" presName="hierChild2" presStyleCnt="0"/>
      <dgm:spPr/>
    </dgm:pt>
    <dgm:pt modelId="{B871C545-943F-4B9F-9D93-639462B738E0}" type="pres">
      <dgm:prSet presAssocID="{A2F2F57C-F096-463A-AD5B-B20BB9CC3920}" presName="Name10" presStyleLbl="parChTrans1D2" presStyleIdx="0" presStyleCnt="3"/>
      <dgm:spPr/>
    </dgm:pt>
    <dgm:pt modelId="{1DF1ED19-637D-4821-BEED-28ECB5641804}" type="pres">
      <dgm:prSet presAssocID="{2F2325CC-606B-4589-9297-983369D963C7}" presName="hierRoot2" presStyleCnt="0"/>
      <dgm:spPr/>
    </dgm:pt>
    <dgm:pt modelId="{7F0F761C-556D-4CA0-952E-A34E5223FB3B}" type="pres">
      <dgm:prSet presAssocID="{2F2325CC-606B-4589-9297-983369D963C7}" presName="composite2" presStyleCnt="0"/>
      <dgm:spPr/>
    </dgm:pt>
    <dgm:pt modelId="{46C311B8-2EF5-4982-926F-453A9216A4CB}" type="pres">
      <dgm:prSet presAssocID="{2F2325CC-606B-4589-9297-983369D963C7}" presName="background2" presStyleLbl="node2" presStyleIdx="0" presStyleCnt="3"/>
      <dgm:spPr/>
    </dgm:pt>
    <dgm:pt modelId="{63F3D42F-EB36-45C3-B8D2-FE738EF21952}" type="pres">
      <dgm:prSet presAssocID="{2F2325CC-606B-4589-9297-983369D963C7}" presName="text2" presStyleLbl="fgAcc2" presStyleIdx="0" presStyleCnt="3" custScaleX="181290" custScaleY="189203">
        <dgm:presLayoutVars>
          <dgm:chPref val="3"/>
        </dgm:presLayoutVars>
      </dgm:prSet>
      <dgm:spPr/>
    </dgm:pt>
    <dgm:pt modelId="{5CB14F6C-85B0-4C64-A691-4827EB6F3154}" type="pres">
      <dgm:prSet presAssocID="{2F2325CC-606B-4589-9297-983369D963C7}" presName="hierChild3" presStyleCnt="0"/>
      <dgm:spPr/>
    </dgm:pt>
    <dgm:pt modelId="{124E26D7-DC91-424C-B6D9-CB88A85506ED}" type="pres">
      <dgm:prSet presAssocID="{D0400CD9-1FB0-47C0-9C0F-5D47C3896BAB}" presName="Name10" presStyleLbl="parChTrans1D2" presStyleIdx="1" presStyleCnt="3"/>
      <dgm:spPr/>
    </dgm:pt>
    <dgm:pt modelId="{4D1E56F6-9929-4E87-B1C5-84F796A63D78}" type="pres">
      <dgm:prSet presAssocID="{B923A7DE-8D22-4EF7-8FE0-4F39A8FFB6E9}" presName="hierRoot2" presStyleCnt="0"/>
      <dgm:spPr/>
    </dgm:pt>
    <dgm:pt modelId="{E7BB58FC-6E3D-44AA-8A0F-DB2CC81AC524}" type="pres">
      <dgm:prSet presAssocID="{B923A7DE-8D22-4EF7-8FE0-4F39A8FFB6E9}" presName="composite2" presStyleCnt="0"/>
      <dgm:spPr/>
    </dgm:pt>
    <dgm:pt modelId="{9049F1F2-B704-4FA1-A9D3-4CD48E24B93C}" type="pres">
      <dgm:prSet presAssocID="{B923A7DE-8D22-4EF7-8FE0-4F39A8FFB6E9}" presName="background2" presStyleLbl="node2" presStyleIdx="1" presStyleCnt="3"/>
      <dgm:spPr/>
    </dgm:pt>
    <dgm:pt modelId="{5AF8CBBF-E881-404A-86F5-06AF17566CE4}" type="pres">
      <dgm:prSet presAssocID="{B923A7DE-8D22-4EF7-8FE0-4F39A8FFB6E9}" presName="text2" presStyleLbl="fgAcc2" presStyleIdx="1" presStyleCnt="3" custScaleX="181290" custScaleY="189203">
        <dgm:presLayoutVars>
          <dgm:chPref val="3"/>
        </dgm:presLayoutVars>
      </dgm:prSet>
      <dgm:spPr/>
    </dgm:pt>
    <dgm:pt modelId="{7166B23D-675B-460D-AB98-40BF1F91F0D2}" type="pres">
      <dgm:prSet presAssocID="{B923A7DE-8D22-4EF7-8FE0-4F39A8FFB6E9}" presName="hierChild3" presStyleCnt="0"/>
      <dgm:spPr/>
    </dgm:pt>
    <dgm:pt modelId="{EAB357FA-72B2-4889-A549-80FD9F2451EA}" type="pres">
      <dgm:prSet presAssocID="{E78817FD-8476-4519-828B-D357B76AF0DC}" presName="Name10" presStyleLbl="parChTrans1D2" presStyleIdx="2" presStyleCnt="3"/>
      <dgm:spPr/>
    </dgm:pt>
    <dgm:pt modelId="{B3B86C1F-30A8-436B-9D12-D1DAFECA66E0}" type="pres">
      <dgm:prSet presAssocID="{6477AEC5-52D2-4AC1-B56F-2F9D458507F5}" presName="hierRoot2" presStyleCnt="0"/>
      <dgm:spPr/>
    </dgm:pt>
    <dgm:pt modelId="{7518E1BD-7A2B-4859-BDBD-4523C525717C}" type="pres">
      <dgm:prSet presAssocID="{6477AEC5-52D2-4AC1-B56F-2F9D458507F5}" presName="composite2" presStyleCnt="0"/>
      <dgm:spPr/>
    </dgm:pt>
    <dgm:pt modelId="{7B2CC7D0-59E9-47BD-B691-F8A46383E3EA}" type="pres">
      <dgm:prSet presAssocID="{6477AEC5-52D2-4AC1-B56F-2F9D458507F5}" presName="background2" presStyleLbl="node2" presStyleIdx="2" presStyleCnt="3"/>
      <dgm:spPr/>
    </dgm:pt>
    <dgm:pt modelId="{EDA8707E-619A-4B74-A03C-47139EE12FDF}" type="pres">
      <dgm:prSet presAssocID="{6477AEC5-52D2-4AC1-B56F-2F9D458507F5}" presName="text2" presStyleLbl="fgAcc2" presStyleIdx="2" presStyleCnt="3" custScaleX="181290" custScaleY="189203">
        <dgm:presLayoutVars>
          <dgm:chPref val="3"/>
        </dgm:presLayoutVars>
      </dgm:prSet>
      <dgm:spPr/>
    </dgm:pt>
    <dgm:pt modelId="{F07C6E34-059C-42EE-A604-482E2CEA6B09}" type="pres">
      <dgm:prSet presAssocID="{6477AEC5-52D2-4AC1-B56F-2F9D458507F5}" presName="hierChild3" presStyleCnt="0"/>
      <dgm:spPr/>
    </dgm:pt>
  </dgm:ptLst>
  <dgm:cxnLst>
    <dgm:cxn modelId="{719C1D00-5CD8-48F7-8092-33455F94E7E7}" type="presOf" srcId="{D0400CD9-1FB0-47C0-9C0F-5D47C3896BAB}" destId="{124E26D7-DC91-424C-B6D9-CB88A85506ED}" srcOrd="0" destOrd="0" presId="urn:microsoft.com/office/officeart/2005/8/layout/hierarchy1"/>
    <dgm:cxn modelId="{BB48C306-4D7F-4CFD-90A7-CF241825360E}" srcId="{9F002D31-852E-45FF-B7F7-5815B73D6FE0}" destId="{6477AEC5-52D2-4AC1-B56F-2F9D458507F5}" srcOrd="2" destOrd="0" parTransId="{E78817FD-8476-4519-828B-D357B76AF0DC}" sibTransId="{EA348090-69E6-475E-9B6F-6CCD41799460}"/>
    <dgm:cxn modelId="{CFDADC34-7558-442C-88C7-613DECECB1AF}" type="presOf" srcId="{A2F2F57C-F096-463A-AD5B-B20BB9CC3920}" destId="{B871C545-943F-4B9F-9D93-639462B738E0}" srcOrd="0" destOrd="0" presId="urn:microsoft.com/office/officeart/2005/8/layout/hierarchy1"/>
    <dgm:cxn modelId="{4F70F564-641A-4EB6-B6F5-3C4CFDC62896}" type="presOf" srcId="{6477AEC5-52D2-4AC1-B56F-2F9D458507F5}" destId="{EDA8707E-619A-4B74-A03C-47139EE12FDF}" srcOrd="0" destOrd="0" presId="urn:microsoft.com/office/officeart/2005/8/layout/hierarchy1"/>
    <dgm:cxn modelId="{85D38B6B-423A-46D9-81D1-5A9EAF8FF464}" type="presOf" srcId="{9F002D31-852E-45FF-B7F7-5815B73D6FE0}" destId="{80EEB804-CDE5-4663-981D-44C115E1D236}" srcOrd="0" destOrd="0" presId="urn:microsoft.com/office/officeart/2005/8/layout/hierarchy1"/>
    <dgm:cxn modelId="{FC32C16B-1CAA-4DFD-BAA0-21694CF52E1B}" type="presOf" srcId="{5DE39F3E-899D-4A6B-8B03-7433797B6B58}" destId="{DAA736A5-120D-4D85-95A6-1B0312CEC2A6}" srcOrd="0" destOrd="0" presId="urn:microsoft.com/office/officeart/2005/8/layout/hierarchy1"/>
    <dgm:cxn modelId="{CE0C034C-F567-42E9-BD01-987F65DED9FE}" srcId="{5DE39F3E-899D-4A6B-8B03-7433797B6B58}" destId="{9F002D31-852E-45FF-B7F7-5815B73D6FE0}" srcOrd="0" destOrd="0" parTransId="{EBC41413-68DA-4148-ABCE-961A365B44C5}" sibTransId="{D6CF37C7-DA63-4085-AB57-45AAA9500CC5}"/>
    <dgm:cxn modelId="{7342CF7F-A8B7-46DC-8897-0D37383ACF37}" type="presOf" srcId="{B923A7DE-8D22-4EF7-8FE0-4F39A8FFB6E9}" destId="{5AF8CBBF-E881-404A-86F5-06AF17566CE4}" srcOrd="0" destOrd="0" presId="urn:microsoft.com/office/officeart/2005/8/layout/hierarchy1"/>
    <dgm:cxn modelId="{CDAA64C2-C89F-4ED3-953F-A4A89287D72F}" type="presOf" srcId="{2F2325CC-606B-4589-9297-983369D963C7}" destId="{63F3D42F-EB36-45C3-B8D2-FE738EF21952}" srcOrd="0" destOrd="0" presId="urn:microsoft.com/office/officeart/2005/8/layout/hierarchy1"/>
    <dgm:cxn modelId="{DC395BC5-BCA0-40EC-B66C-9A1E057DED94}" srcId="{9F002D31-852E-45FF-B7F7-5815B73D6FE0}" destId="{B923A7DE-8D22-4EF7-8FE0-4F39A8FFB6E9}" srcOrd="1" destOrd="0" parTransId="{D0400CD9-1FB0-47C0-9C0F-5D47C3896BAB}" sibTransId="{D365B110-344E-4686-BA95-C3D5602C6DC9}"/>
    <dgm:cxn modelId="{2BEF31DC-240C-4BA1-9251-4E7B5439DBEE}" srcId="{9F002D31-852E-45FF-B7F7-5815B73D6FE0}" destId="{2F2325CC-606B-4589-9297-983369D963C7}" srcOrd="0" destOrd="0" parTransId="{A2F2F57C-F096-463A-AD5B-B20BB9CC3920}" sibTransId="{A1A83185-9654-427B-8580-2DDB3AF0E75F}"/>
    <dgm:cxn modelId="{E42007DF-C8E3-4D3A-9616-A36EA1B3C15A}" type="presOf" srcId="{E78817FD-8476-4519-828B-D357B76AF0DC}" destId="{EAB357FA-72B2-4889-A549-80FD9F2451EA}" srcOrd="0" destOrd="0" presId="urn:microsoft.com/office/officeart/2005/8/layout/hierarchy1"/>
    <dgm:cxn modelId="{CFBBC40D-9DF4-437E-927A-6DB05DCBB96E}" type="presParOf" srcId="{DAA736A5-120D-4D85-95A6-1B0312CEC2A6}" destId="{2811BEE2-098D-483A-949A-6CF5A485DF2B}" srcOrd="0" destOrd="0" presId="urn:microsoft.com/office/officeart/2005/8/layout/hierarchy1"/>
    <dgm:cxn modelId="{29AAB568-5001-4A81-AEFB-89F818D000C2}" type="presParOf" srcId="{2811BEE2-098D-483A-949A-6CF5A485DF2B}" destId="{01CEF156-38EC-45AD-9867-B9CA5B442EFA}" srcOrd="0" destOrd="0" presId="urn:microsoft.com/office/officeart/2005/8/layout/hierarchy1"/>
    <dgm:cxn modelId="{BF5B6A77-5EA5-4A6A-B6D8-9DB5F81F15E9}" type="presParOf" srcId="{01CEF156-38EC-45AD-9867-B9CA5B442EFA}" destId="{CE68EC8E-2448-4946-B06E-5AC5B89DAAD8}" srcOrd="0" destOrd="0" presId="urn:microsoft.com/office/officeart/2005/8/layout/hierarchy1"/>
    <dgm:cxn modelId="{BD6A5454-3740-49D1-B9D2-418879EDB6C4}" type="presParOf" srcId="{01CEF156-38EC-45AD-9867-B9CA5B442EFA}" destId="{80EEB804-CDE5-4663-981D-44C115E1D236}" srcOrd="1" destOrd="0" presId="urn:microsoft.com/office/officeart/2005/8/layout/hierarchy1"/>
    <dgm:cxn modelId="{BFF7CF3F-8EDA-44D2-870C-98241F651FE4}" type="presParOf" srcId="{2811BEE2-098D-483A-949A-6CF5A485DF2B}" destId="{241AEA4C-2FC6-4D1A-9F12-502ED1DDC562}" srcOrd="1" destOrd="0" presId="urn:microsoft.com/office/officeart/2005/8/layout/hierarchy1"/>
    <dgm:cxn modelId="{7A86BCC3-D820-4D70-AE4F-662DA9BB82BE}" type="presParOf" srcId="{241AEA4C-2FC6-4D1A-9F12-502ED1DDC562}" destId="{B871C545-943F-4B9F-9D93-639462B738E0}" srcOrd="0" destOrd="0" presId="urn:microsoft.com/office/officeart/2005/8/layout/hierarchy1"/>
    <dgm:cxn modelId="{19F5FF69-954D-46BC-8D0A-7D1715EA9153}" type="presParOf" srcId="{241AEA4C-2FC6-4D1A-9F12-502ED1DDC562}" destId="{1DF1ED19-637D-4821-BEED-28ECB5641804}" srcOrd="1" destOrd="0" presId="urn:microsoft.com/office/officeart/2005/8/layout/hierarchy1"/>
    <dgm:cxn modelId="{CCD6F02F-282D-4A20-A8DF-E79E95C76700}" type="presParOf" srcId="{1DF1ED19-637D-4821-BEED-28ECB5641804}" destId="{7F0F761C-556D-4CA0-952E-A34E5223FB3B}" srcOrd="0" destOrd="0" presId="urn:microsoft.com/office/officeart/2005/8/layout/hierarchy1"/>
    <dgm:cxn modelId="{731B06FF-15F3-4B9F-839C-CE33EC1F2CF9}" type="presParOf" srcId="{7F0F761C-556D-4CA0-952E-A34E5223FB3B}" destId="{46C311B8-2EF5-4982-926F-453A9216A4CB}" srcOrd="0" destOrd="0" presId="urn:microsoft.com/office/officeart/2005/8/layout/hierarchy1"/>
    <dgm:cxn modelId="{EAC2D336-A230-4F3B-8B2A-FAF10480521D}" type="presParOf" srcId="{7F0F761C-556D-4CA0-952E-A34E5223FB3B}" destId="{63F3D42F-EB36-45C3-B8D2-FE738EF21952}" srcOrd="1" destOrd="0" presId="urn:microsoft.com/office/officeart/2005/8/layout/hierarchy1"/>
    <dgm:cxn modelId="{4A8AE281-7FF3-4217-97A9-52CDD6AF26E4}" type="presParOf" srcId="{1DF1ED19-637D-4821-BEED-28ECB5641804}" destId="{5CB14F6C-85B0-4C64-A691-4827EB6F3154}" srcOrd="1" destOrd="0" presId="urn:microsoft.com/office/officeart/2005/8/layout/hierarchy1"/>
    <dgm:cxn modelId="{5DA966B9-D860-4D6A-BEE9-ADFB15F371B8}" type="presParOf" srcId="{241AEA4C-2FC6-4D1A-9F12-502ED1DDC562}" destId="{124E26D7-DC91-424C-B6D9-CB88A85506ED}" srcOrd="2" destOrd="0" presId="urn:microsoft.com/office/officeart/2005/8/layout/hierarchy1"/>
    <dgm:cxn modelId="{26F484D8-24F3-44E4-A93D-D867F7350CB1}" type="presParOf" srcId="{241AEA4C-2FC6-4D1A-9F12-502ED1DDC562}" destId="{4D1E56F6-9929-4E87-B1C5-84F796A63D78}" srcOrd="3" destOrd="0" presId="urn:microsoft.com/office/officeart/2005/8/layout/hierarchy1"/>
    <dgm:cxn modelId="{5E587C7B-E27E-4112-A3B9-905900146941}" type="presParOf" srcId="{4D1E56F6-9929-4E87-B1C5-84F796A63D78}" destId="{E7BB58FC-6E3D-44AA-8A0F-DB2CC81AC524}" srcOrd="0" destOrd="0" presId="urn:microsoft.com/office/officeart/2005/8/layout/hierarchy1"/>
    <dgm:cxn modelId="{D097329D-65D0-4075-BC6B-C7E819AABA5E}" type="presParOf" srcId="{E7BB58FC-6E3D-44AA-8A0F-DB2CC81AC524}" destId="{9049F1F2-B704-4FA1-A9D3-4CD48E24B93C}" srcOrd="0" destOrd="0" presId="urn:microsoft.com/office/officeart/2005/8/layout/hierarchy1"/>
    <dgm:cxn modelId="{C8282F3C-63C5-47DB-9579-3DF61BF9D222}" type="presParOf" srcId="{E7BB58FC-6E3D-44AA-8A0F-DB2CC81AC524}" destId="{5AF8CBBF-E881-404A-86F5-06AF17566CE4}" srcOrd="1" destOrd="0" presId="urn:microsoft.com/office/officeart/2005/8/layout/hierarchy1"/>
    <dgm:cxn modelId="{D2A3471D-984F-46A5-B44E-7B4C96498E08}" type="presParOf" srcId="{4D1E56F6-9929-4E87-B1C5-84F796A63D78}" destId="{7166B23D-675B-460D-AB98-40BF1F91F0D2}" srcOrd="1" destOrd="0" presId="urn:microsoft.com/office/officeart/2005/8/layout/hierarchy1"/>
    <dgm:cxn modelId="{11E71F52-4780-4036-8988-1B1CE73A397B}" type="presParOf" srcId="{241AEA4C-2FC6-4D1A-9F12-502ED1DDC562}" destId="{EAB357FA-72B2-4889-A549-80FD9F2451EA}" srcOrd="4" destOrd="0" presId="urn:microsoft.com/office/officeart/2005/8/layout/hierarchy1"/>
    <dgm:cxn modelId="{2B6C7BD2-8BDE-4781-8425-07A0AEA48710}" type="presParOf" srcId="{241AEA4C-2FC6-4D1A-9F12-502ED1DDC562}" destId="{B3B86C1F-30A8-436B-9D12-D1DAFECA66E0}" srcOrd="5" destOrd="0" presId="urn:microsoft.com/office/officeart/2005/8/layout/hierarchy1"/>
    <dgm:cxn modelId="{55FE48C6-C4C3-422E-9585-64F14818170E}" type="presParOf" srcId="{B3B86C1F-30A8-436B-9D12-D1DAFECA66E0}" destId="{7518E1BD-7A2B-4859-BDBD-4523C525717C}" srcOrd="0" destOrd="0" presId="urn:microsoft.com/office/officeart/2005/8/layout/hierarchy1"/>
    <dgm:cxn modelId="{241ADB82-52D5-410B-8D5F-902F5ED65028}" type="presParOf" srcId="{7518E1BD-7A2B-4859-BDBD-4523C525717C}" destId="{7B2CC7D0-59E9-47BD-B691-F8A46383E3EA}" srcOrd="0" destOrd="0" presId="urn:microsoft.com/office/officeart/2005/8/layout/hierarchy1"/>
    <dgm:cxn modelId="{3C564D44-4D45-4BDB-969A-C23DCDD9D36E}" type="presParOf" srcId="{7518E1BD-7A2B-4859-BDBD-4523C525717C}" destId="{EDA8707E-619A-4B74-A03C-47139EE12FDF}" srcOrd="1" destOrd="0" presId="urn:microsoft.com/office/officeart/2005/8/layout/hierarchy1"/>
    <dgm:cxn modelId="{04951DA3-DD81-4EF1-B682-B2A534BD0BDB}" type="presParOf" srcId="{B3B86C1F-30A8-436B-9D12-D1DAFECA66E0}" destId="{F07C6E34-059C-42EE-A604-482E2CEA6B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357FA-72B2-4889-A549-80FD9F2451EA}">
      <dsp:nvSpPr>
        <dsp:cNvPr id="0" name=""/>
        <dsp:cNvSpPr/>
      </dsp:nvSpPr>
      <dsp:spPr>
        <a:xfrm>
          <a:off x="5708638" y="604904"/>
          <a:ext cx="3932312" cy="561955"/>
        </a:xfrm>
        <a:custGeom>
          <a:avLst/>
          <a:gdLst/>
          <a:ahLst/>
          <a:cxnLst/>
          <a:rect l="0" t="0" r="0" b="0"/>
          <a:pathLst>
            <a:path>
              <a:moveTo>
                <a:pt x="0" y="0"/>
              </a:moveTo>
              <a:lnTo>
                <a:pt x="0" y="382956"/>
              </a:lnTo>
              <a:lnTo>
                <a:pt x="3932312" y="382956"/>
              </a:lnTo>
              <a:lnTo>
                <a:pt x="3932312" y="561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4E26D7-DC91-424C-B6D9-CB88A85506ED}">
      <dsp:nvSpPr>
        <dsp:cNvPr id="0" name=""/>
        <dsp:cNvSpPr/>
      </dsp:nvSpPr>
      <dsp:spPr>
        <a:xfrm>
          <a:off x="5662918" y="604904"/>
          <a:ext cx="91440" cy="561955"/>
        </a:xfrm>
        <a:custGeom>
          <a:avLst/>
          <a:gdLst/>
          <a:ahLst/>
          <a:cxnLst/>
          <a:rect l="0" t="0" r="0" b="0"/>
          <a:pathLst>
            <a:path>
              <a:moveTo>
                <a:pt x="45720" y="0"/>
              </a:moveTo>
              <a:lnTo>
                <a:pt x="45720" y="561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71C545-943F-4B9F-9D93-639462B738E0}">
      <dsp:nvSpPr>
        <dsp:cNvPr id="0" name=""/>
        <dsp:cNvSpPr/>
      </dsp:nvSpPr>
      <dsp:spPr>
        <a:xfrm>
          <a:off x="1776325" y="604904"/>
          <a:ext cx="3932312" cy="561955"/>
        </a:xfrm>
        <a:custGeom>
          <a:avLst/>
          <a:gdLst/>
          <a:ahLst/>
          <a:cxnLst/>
          <a:rect l="0" t="0" r="0" b="0"/>
          <a:pathLst>
            <a:path>
              <a:moveTo>
                <a:pt x="3932312" y="0"/>
              </a:moveTo>
              <a:lnTo>
                <a:pt x="3932312" y="382956"/>
              </a:lnTo>
              <a:lnTo>
                <a:pt x="0" y="382956"/>
              </a:lnTo>
              <a:lnTo>
                <a:pt x="0" y="56195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68EC8E-2448-4946-B06E-5AC5B89DAAD8}">
      <dsp:nvSpPr>
        <dsp:cNvPr id="0" name=""/>
        <dsp:cNvSpPr/>
      </dsp:nvSpPr>
      <dsp:spPr>
        <a:xfrm>
          <a:off x="3725171" y="98"/>
          <a:ext cx="3966933" cy="6048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EEB804-CDE5-4663-981D-44C115E1D236}">
      <dsp:nvSpPr>
        <dsp:cNvPr id="0" name=""/>
        <dsp:cNvSpPr/>
      </dsp:nvSpPr>
      <dsp:spPr>
        <a:xfrm>
          <a:off x="3939862" y="204055"/>
          <a:ext cx="3966933" cy="60480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Arial" panose="020B0604020202020204" pitchFamily="34" charset="0"/>
            </a:rPr>
            <a:t>Dossier du personnel</a:t>
          </a:r>
          <a:endParaRPr lang="fr-FR" sz="2400" b="1" kern="1200" dirty="0"/>
        </a:p>
      </dsp:txBody>
      <dsp:txXfrm>
        <a:off x="3957576" y="221769"/>
        <a:ext cx="3931505" cy="569378"/>
      </dsp:txXfrm>
    </dsp:sp>
    <dsp:sp modelId="{46C311B8-2EF5-4982-926F-453A9216A4CB}">
      <dsp:nvSpPr>
        <dsp:cNvPr id="0" name=""/>
        <dsp:cNvSpPr/>
      </dsp:nvSpPr>
      <dsp:spPr>
        <a:xfrm>
          <a:off x="24860" y="1166860"/>
          <a:ext cx="3502929" cy="232144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3D42F-EB36-45C3-B8D2-FE738EF21952}">
      <dsp:nvSpPr>
        <dsp:cNvPr id="0" name=""/>
        <dsp:cNvSpPr/>
      </dsp:nvSpPr>
      <dsp:spPr>
        <a:xfrm>
          <a:off x="239552" y="1370817"/>
          <a:ext cx="3502929" cy="232144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anose="020B0604020202020204" pitchFamily="34" charset="0"/>
              <a:ea typeface="Calibri" panose="020F0502020204030204" pitchFamily="34" charset="0"/>
              <a:cs typeface="Arial" panose="020B0604020202020204" pitchFamily="34" charset="0"/>
            </a:rPr>
            <a:t>Les </a:t>
          </a:r>
          <a:r>
            <a:rPr lang="fr-FR" sz="1800" b="1" kern="1200" dirty="0">
              <a:latin typeface="Arial" panose="020B0604020202020204" pitchFamily="34" charset="0"/>
              <a:ea typeface="Calibri" panose="020F0502020204030204" pitchFamily="34" charset="0"/>
              <a:cs typeface="Arial" panose="020B0604020202020204" pitchFamily="34" charset="0"/>
            </a:rPr>
            <a:t>documents papiers</a:t>
          </a:r>
          <a:r>
            <a:rPr lang="fr-FR" sz="1800" kern="1200" dirty="0">
              <a:latin typeface="Arial" panose="020B0604020202020204" pitchFamily="34" charset="0"/>
              <a:ea typeface="Calibri" panose="020F0502020204030204" pitchFamily="34" charset="0"/>
              <a:cs typeface="Arial" panose="020B0604020202020204" pitchFamily="34" charset="0"/>
            </a:rPr>
            <a:t> </a:t>
          </a:r>
        </a:p>
        <a:p>
          <a:pPr marL="0" lvl="0" indent="0" algn="ctr" defTabSz="800100">
            <a:lnSpc>
              <a:spcPct val="90000"/>
            </a:lnSpc>
            <a:spcBef>
              <a:spcPct val="0"/>
            </a:spcBef>
            <a:spcAft>
              <a:spcPct val="35000"/>
            </a:spcAft>
            <a:buNone/>
          </a:pPr>
          <a:r>
            <a:rPr lang="fr-FR" sz="1800" kern="1200" dirty="0">
              <a:latin typeface="Arial" panose="020B0604020202020204" pitchFamily="34" charset="0"/>
              <a:ea typeface="Calibri" panose="020F0502020204030204" pitchFamily="34" charset="0"/>
              <a:cs typeface="Arial" panose="020B0604020202020204" pitchFamily="34" charset="0"/>
            </a:rPr>
            <a:t>sont archivés dans un classeur ou une pochette propre à chaque salarié. La tendance est de les numériser afin de les regrouper, au format PDF, dans un espace numérique dédié (Voir diapo suivante).</a:t>
          </a:r>
          <a:endParaRPr lang="fr-FR" sz="1800" kern="1200" dirty="0"/>
        </a:p>
      </dsp:txBody>
      <dsp:txXfrm>
        <a:off x="307545" y="1438810"/>
        <a:ext cx="3366943" cy="2185463"/>
      </dsp:txXfrm>
    </dsp:sp>
    <dsp:sp modelId="{9049F1F2-B704-4FA1-A9D3-4CD48E24B93C}">
      <dsp:nvSpPr>
        <dsp:cNvPr id="0" name=""/>
        <dsp:cNvSpPr/>
      </dsp:nvSpPr>
      <dsp:spPr>
        <a:xfrm>
          <a:off x="3957173" y="1166860"/>
          <a:ext cx="3502929" cy="232144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8CBBF-E881-404A-86F5-06AF17566CE4}">
      <dsp:nvSpPr>
        <dsp:cNvPr id="0" name=""/>
        <dsp:cNvSpPr/>
      </dsp:nvSpPr>
      <dsp:spPr>
        <a:xfrm>
          <a:off x="4171865" y="1370817"/>
          <a:ext cx="3502929" cy="232144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anose="020B0604020202020204" pitchFamily="34" charset="0"/>
              <a:ea typeface="Calibri" panose="020F0502020204030204" pitchFamily="34" charset="0"/>
              <a:cs typeface="Arial" panose="020B0604020202020204" pitchFamily="34" charset="0"/>
            </a:rPr>
            <a:t>Les </a:t>
          </a:r>
          <a:r>
            <a:rPr lang="fr-FR" sz="1800" b="1" kern="1200" dirty="0">
              <a:latin typeface="Arial" panose="020B0604020202020204" pitchFamily="34" charset="0"/>
              <a:ea typeface="Calibri" panose="020F0502020204030204" pitchFamily="34" charset="0"/>
              <a:cs typeface="Arial" panose="020B0604020202020204" pitchFamily="34" charset="0"/>
            </a:rPr>
            <a:t>documents numériques</a:t>
          </a:r>
          <a:r>
            <a:rPr lang="fr-FR" sz="1800" kern="1200" dirty="0">
              <a:latin typeface="Arial" panose="020B0604020202020204" pitchFamily="34" charset="0"/>
              <a:ea typeface="Calibri" panose="020F0502020204030204" pitchFamily="34" charset="0"/>
              <a:cs typeface="Arial" panose="020B0604020202020204" pitchFamily="34" charset="0"/>
            </a:rPr>
            <a:t> </a:t>
          </a:r>
        </a:p>
        <a:p>
          <a:pPr marL="0" lvl="0" indent="0" algn="ctr" defTabSz="800100">
            <a:lnSpc>
              <a:spcPct val="90000"/>
            </a:lnSpc>
            <a:spcBef>
              <a:spcPct val="0"/>
            </a:spcBef>
            <a:spcAft>
              <a:spcPct val="35000"/>
            </a:spcAft>
            <a:buNone/>
          </a:pPr>
          <a:r>
            <a:rPr lang="fr-FR" sz="1800" kern="1200" dirty="0">
              <a:latin typeface="Arial" panose="020B0604020202020204" pitchFamily="34" charset="0"/>
              <a:ea typeface="Calibri" panose="020F0502020204030204" pitchFamily="34" charset="0"/>
              <a:cs typeface="Arial" panose="020B0604020202020204" pitchFamily="34" charset="0"/>
            </a:rPr>
            <a:t>créés sur d’autres applications ou convertis au format PDF, sont enregistrés dans un espace numérique dédié au personnel, avec un sous-dossier par salarié. Il archive tous les documents qui ont trait à la carrière du salarié.</a:t>
          </a:r>
          <a:endParaRPr lang="fr-FR" sz="1800" kern="1200" dirty="0">
            <a:latin typeface="Arial" panose="020B0604020202020204" pitchFamily="34" charset="0"/>
            <a:ea typeface="Calibri" panose="020F0502020204030204" pitchFamily="34" charset="0"/>
            <a:cs typeface="Times New Roman" panose="02020603050405020304" pitchFamily="18" charset="0"/>
          </a:endParaRPr>
        </a:p>
      </dsp:txBody>
      <dsp:txXfrm>
        <a:off x="4239858" y="1438810"/>
        <a:ext cx="3366943" cy="2185463"/>
      </dsp:txXfrm>
    </dsp:sp>
    <dsp:sp modelId="{7B2CC7D0-59E9-47BD-B691-F8A46383E3EA}">
      <dsp:nvSpPr>
        <dsp:cNvPr id="0" name=""/>
        <dsp:cNvSpPr/>
      </dsp:nvSpPr>
      <dsp:spPr>
        <a:xfrm>
          <a:off x="7889486" y="1166860"/>
          <a:ext cx="3502929" cy="232144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A8707E-619A-4B74-A03C-47139EE12FDF}">
      <dsp:nvSpPr>
        <dsp:cNvPr id="0" name=""/>
        <dsp:cNvSpPr/>
      </dsp:nvSpPr>
      <dsp:spPr>
        <a:xfrm>
          <a:off x="8104177" y="1370817"/>
          <a:ext cx="3502929" cy="232144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anose="020B0604020202020204" pitchFamily="34" charset="0"/>
              <a:ea typeface="Calibri" panose="020F0502020204030204" pitchFamily="34" charset="0"/>
              <a:cs typeface="Arial" panose="020B0604020202020204" pitchFamily="34" charset="0"/>
            </a:rPr>
            <a:t>Les </a:t>
          </a:r>
          <a:r>
            <a:rPr lang="fr-FR" sz="1800" b="1" kern="1200" dirty="0">
              <a:latin typeface="Arial" panose="020B0604020202020204" pitchFamily="34" charset="0"/>
              <a:ea typeface="Calibri" panose="020F0502020204030204" pitchFamily="34" charset="0"/>
              <a:cs typeface="Arial" panose="020B0604020202020204" pitchFamily="34" charset="0"/>
            </a:rPr>
            <a:t>documents générés par les applications de ressources</a:t>
          </a:r>
          <a:r>
            <a:rPr lang="fr-FR" sz="1800" kern="1200" dirty="0">
              <a:latin typeface="Arial" panose="020B0604020202020204" pitchFamily="34" charset="0"/>
              <a:ea typeface="Calibri" panose="020F0502020204030204" pitchFamily="34" charset="0"/>
              <a:cs typeface="Arial" panose="020B0604020202020204" pitchFamily="34" charset="0"/>
            </a:rPr>
            <a:t> </a:t>
          </a:r>
          <a:r>
            <a:rPr lang="fr-FR" sz="1800" b="1" kern="1200" dirty="0">
              <a:latin typeface="Arial" panose="020B0604020202020204" pitchFamily="34" charset="0"/>
              <a:ea typeface="Calibri" panose="020F0502020204030204" pitchFamily="34" charset="0"/>
              <a:cs typeface="Arial" panose="020B0604020202020204" pitchFamily="34" charset="0"/>
            </a:rPr>
            <a:t>humaines</a:t>
          </a:r>
          <a:r>
            <a:rPr lang="fr-FR" sz="1800" kern="1200" dirty="0">
              <a:latin typeface="Arial" panose="020B0604020202020204" pitchFamily="34" charset="0"/>
              <a:ea typeface="Calibri" panose="020F0502020204030204" pitchFamily="34" charset="0"/>
              <a:cs typeface="Arial" panose="020B0604020202020204" pitchFamily="34" charset="0"/>
            </a:rPr>
            <a:t> </a:t>
          </a:r>
        </a:p>
        <a:p>
          <a:pPr marL="0" lvl="0" indent="0" algn="ctr" defTabSz="800100">
            <a:lnSpc>
              <a:spcPct val="90000"/>
            </a:lnSpc>
            <a:spcBef>
              <a:spcPct val="0"/>
            </a:spcBef>
            <a:spcAft>
              <a:spcPts val="0"/>
            </a:spcAft>
            <a:buNone/>
          </a:pPr>
          <a:r>
            <a:rPr lang="fr-FR" sz="1800" kern="1200" dirty="0">
              <a:latin typeface="Arial" panose="020B0604020202020204" pitchFamily="34" charset="0"/>
              <a:ea typeface="Calibri" panose="020F0502020204030204" pitchFamily="34" charset="0"/>
              <a:cs typeface="Arial" panose="020B0604020202020204" pitchFamily="34" charset="0"/>
            </a:rPr>
            <a:t>sont le plus souvent au format PDF et gérés par l’application elle-même PGI ou autres application</a:t>
          </a:r>
        </a:p>
        <a:p>
          <a:pPr marL="0" lvl="0" indent="0" algn="ctr" defTabSz="800100">
            <a:lnSpc>
              <a:spcPct val="90000"/>
            </a:lnSpc>
            <a:spcBef>
              <a:spcPct val="0"/>
            </a:spcBef>
            <a:spcAft>
              <a:spcPts val="0"/>
            </a:spcAft>
            <a:buNone/>
          </a:pPr>
          <a:r>
            <a:rPr lang="fr-FR" sz="1800" i="1" kern="1200" dirty="0">
              <a:latin typeface="Arial" panose="020B0604020202020204" pitchFamily="34" charset="0"/>
              <a:ea typeface="Calibri" panose="020F0502020204030204" pitchFamily="34" charset="0"/>
              <a:cs typeface="Arial" panose="020B0604020202020204" pitchFamily="34" charset="0"/>
            </a:rPr>
            <a:t>(bulletins de salaire, RTT, arrêts, etc.)</a:t>
          </a:r>
          <a:r>
            <a:rPr lang="fr-FR" sz="1800" i="1" kern="1200" dirty="0">
              <a:latin typeface="Arial" panose="020B0604020202020204" pitchFamily="34" charset="0"/>
              <a:ea typeface="Calibri" panose="020F0502020204030204" pitchFamily="34" charset="0"/>
              <a:cs typeface="Times New Roman" panose="02020603050405020304" pitchFamily="18" charset="0"/>
            </a:rPr>
            <a:t> </a:t>
          </a:r>
        </a:p>
      </dsp:txBody>
      <dsp:txXfrm>
        <a:off x="8172170" y="1438810"/>
        <a:ext cx="3366943" cy="21854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13/03/2023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25518" y="1196822"/>
            <a:ext cx="11351131" cy="1184940"/>
          </a:xfrm>
          <a:prstGeom prst="rect">
            <a:avLst/>
          </a:prstGeom>
        </p:spPr>
        <p:txBody>
          <a:bodyPr wrap="square">
            <a:spAutoFit/>
          </a:bodyPr>
          <a:lstStyle/>
          <a:p>
            <a:pPr algn="ctr">
              <a:spcBef>
                <a:spcPts val="6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L’employeur doit pouvoir retrouver rapidement les informations et documents administratifs, juridiques ou comptables qui concernent un salarié. </a:t>
            </a:r>
          </a:p>
          <a:p>
            <a:pPr algn="ctr">
              <a:spcBef>
                <a:spcPts val="6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 dossier du personnel est éclaté en trois espaces matériels et dématérialisés.</a:t>
            </a:r>
          </a:p>
        </p:txBody>
      </p:sp>
      <p:graphicFrame>
        <p:nvGraphicFramePr>
          <p:cNvPr id="4" name="Diagramme 3"/>
          <p:cNvGraphicFramePr/>
          <p:nvPr>
            <p:extLst>
              <p:ext uri="{D42A27DB-BD31-4B8C-83A1-F6EECF244321}">
                <p14:modId xmlns:p14="http://schemas.microsoft.com/office/powerpoint/2010/main" val="1718628917"/>
              </p:ext>
            </p:extLst>
          </p:nvPr>
        </p:nvGraphicFramePr>
        <p:xfrm>
          <a:off x="225518" y="2519785"/>
          <a:ext cx="11631968" cy="3692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29459" y="114104"/>
            <a:ext cx="6959598" cy="461665"/>
          </a:xfrm>
          <a:prstGeom prst="rect">
            <a:avLst/>
          </a:prstGeom>
        </p:spPr>
        <p:txBody>
          <a:bodyPr wrap="square">
            <a:spAutoFit/>
          </a:bodyPr>
          <a:lstStyle/>
          <a:p>
            <a:pPr marL="269240">
              <a:spcBef>
                <a:spcPts val="600"/>
              </a:spcBef>
              <a:spcAft>
                <a:spcPts val="0"/>
              </a:spcAft>
            </a:pPr>
            <a:r>
              <a:rPr lang="fr-FR" sz="2400" b="1" i="1" dirty="0">
                <a:latin typeface="Arial" panose="020B0604020202020204" pitchFamily="34" charset="0"/>
                <a:ea typeface="Calibri" panose="020F0502020204030204" pitchFamily="34" charset="0"/>
                <a:cs typeface="Times New Roman" panose="02020603050405020304" pitchFamily="18" charset="0"/>
              </a:rPr>
              <a:t>Exemple : Ecran  Yourcegid Business</a:t>
            </a:r>
            <a:endParaRPr lang="fr-FR" sz="3600" dirty="0">
              <a:latin typeface="Arial" panose="020B0604020202020204" pitchFamily="34" charset="0"/>
              <a:ea typeface="Calibri" panose="020F0502020204030204" pitchFamily="34" charset="0"/>
              <a:cs typeface="Times New Roman" panose="02020603050405020304" pitchFamily="18" charset="0"/>
            </a:endParaRPr>
          </a:p>
        </p:txBody>
      </p:sp>
      <p:pic>
        <p:nvPicPr>
          <p:cNvPr id="5" name="Imag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8415" y="666193"/>
            <a:ext cx="7789653" cy="6036532"/>
          </a:xfrm>
          <a:prstGeom prst="rect">
            <a:avLst/>
          </a:prstGeom>
          <a:noFill/>
          <a:ln w="9525">
            <a:noFill/>
            <a:miter lim="800000"/>
            <a:headEnd/>
            <a:tailEnd/>
          </a:ln>
        </p:spPr>
      </p:pic>
    </p:spTree>
    <p:extLst>
      <p:ext uri="{BB962C8B-B14F-4D97-AF65-F5344CB8AC3E}">
        <p14:creationId xmlns:p14="http://schemas.microsoft.com/office/powerpoint/2010/main" val="22579373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5" name="ZoneTexte 4">
            <a:extLst>
              <a:ext uri="{FF2B5EF4-FFF2-40B4-BE49-F238E27FC236}">
                <a16:creationId xmlns:a16="http://schemas.microsoft.com/office/drawing/2014/main" id="{4E9F4D99-E7E6-49B1-8315-C056F937D75D}"/>
              </a:ext>
            </a:extLst>
          </p:cNvPr>
          <p:cNvSpPr txBox="1"/>
          <p:nvPr/>
        </p:nvSpPr>
        <p:spPr>
          <a:xfrm>
            <a:off x="351367" y="1392767"/>
            <a:ext cx="10858500" cy="1692771"/>
          </a:xfrm>
          <a:prstGeom prst="rect">
            <a:avLst/>
          </a:prstGeom>
          <a:noFill/>
        </p:spPr>
        <p:txBody>
          <a:bodyPr wrap="square">
            <a:spAutoFit/>
          </a:bodyPr>
          <a:lstStyle/>
          <a:p>
            <a:pPr>
              <a:spcBef>
                <a:spcPts val="600"/>
              </a:spcBef>
              <a:spcAft>
                <a:spcPts val="600"/>
              </a:spcAft>
            </a:pPr>
            <a:r>
              <a:rPr lang="fr-FR" sz="2800" b="1" dirty="0">
                <a:effectLst/>
                <a:latin typeface="Arial" panose="020B0604020202020204" pitchFamily="34" charset="0"/>
                <a:ea typeface="Times New Roman" panose="02020603050405020304" pitchFamily="18" charset="0"/>
                <a:cs typeface="Arial" panose="020B0604020202020204" pitchFamily="34" charset="0"/>
              </a:rPr>
              <a:t>3.1 Élaborer un plan de classement</a:t>
            </a:r>
          </a:p>
          <a:p>
            <a:pPr algn="just">
              <a:spcBef>
                <a:spcPts val="600"/>
              </a:spcBef>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Chaque entreprise essaye d’organiser le classement en imposant des règles et des procédures qui devront être partagées lors de la création, lors de la sauvegarde et lors de l’archivage des documents.</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Image 8" descr="Une image contenant texte&#10;&#10;Description générée automatiquement">
            <a:extLst>
              <a:ext uri="{FF2B5EF4-FFF2-40B4-BE49-F238E27FC236}">
                <a16:creationId xmlns:a16="http://schemas.microsoft.com/office/drawing/2014/main" id="{C2EEEF91-7080-40E9-8791-DE349AC00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435" y="3688721"/>
            <a:ext cx="11691671" cy="2196923"/>
          </a:xfrm>
          <a:prstGeom prst="rect">
            <a:avLst/>
          </a:prstGeom>
        </p:spPr>
      </p:pic>
    </p:spTree>
    <p:extLst>
      <p:ext uri="{BB962C8B-B14F-4D97-AF65-F5344CB8AC3E}">
        <p14:creationId xmlns:p14="http://schemas.microsoft.com/office/powerpoint/2010/main" val="16482540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10" name="ZoneTexte 9">
            <a:extLst>
              <a:ext uri="{FF2B5EF4-FFF2-40B4-BE49-F238E27FC236}">
                <a16:creationId xmlns:a16="http://schemas.microsoft.com/office/drawing/2014/main" id="{CC21513F-C5BA-4387-B176-AA0FE0FA5767}"/>
              </a:ext>
            </a:extLst>
          </p:cNvPr>
          <p:cNvSpPr txBox="1"/>
          <p:nvPr/>
        </p:nvSpPr>
        <p:spPr>
          <a:xfrm>
            <a:off x="296333" y="1388533"/>
            <a:ext cx="8816974" cy="938719"/>
          </a:xfrm>
          <a:prstGeom prst="rect">
            <a:avLst/>
          </a:prstGeom>
          <a:noFill/>
        </p:spPr>
        <p:txBody>
          <a:bodyPr wrap="square">
            <a:spAutoFit/>
          </a:bodyPr>
          <a:lstStyle/>
          <a:p>
            <a:pPr marL="342900" lvl="0" indent="-342900" algn="just">
              <a:spcBef>
                <a:spcPts val="600"/>
              </a:spcBef>
              <a:spcAft>
                <a:spcPts val="0"/>
              </a:spcAft>
              <a:buFont typeface="Symbol" panose="05050102010706020507" pitchFamily="18" charset="2"/>
              <a:buChar char=""/>
            </a:pPr>
            <a:r>
              <a:rPr lang="fr-FR" sz="2800" b="1" dirty="0">
                <a:effectLst/>
                <a:latin typeface="Arial" panose="020B0604020202020204" pitchFamily="34" charset="0"/>
                <a:ea typeface="Calibri" panose="020F0502020204030204" pitchFamily="34" charset="0"/>
                <a:cs typeface="Times New Roman" panose="02020603050405020304" pitchFamily="18" charset="0"/>
              </a:rPr>
              <a:t>Nommer les fichiers </a:t>
            </a:r>
          </a:p>
          <a:p>
            <a:pPr algn="just">
              <a:spcBef>
                <a:spcPts val="600"/>
              </a:spcBef>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Le nommage des fichiers doit respecter des règles communes</a:t>
            </a:r>
            <a:r>
              <a:rPr lang="fr-FR" sz="2200" dirty="0">
                <a:effectLst/>
                <a:latin typeface="Arial" panose="020B0604020202020204" pitchFamily="34" charset="0"/>
                <a:ea typeface="Calibri" panose="020F0502020204030204" pitchFamily="34" charset="0"/>
                <a:cs typeface="Times New Roman" panose="02020603050405020304" pitchFamily="18" charset="0"/>
              </a:rPr>
              <a:t>.</a:t>
            </a:r>
          </a:p>
        </p:txBody>
      </p:sp>
      <p:pic>
        <p:nvPicPr>
          <p:cNvPr id="4" name="Image 3">
            <a:extLst>
              <a:ext uri="{FF2B5EF4-FFF2-40B4-BE49-F238E27FC236}">
                <a16:creationId xmlns:a16="http://schemas.microsoft.com/office/drawing/2014/main" id="{23E32B2D-A83E-468C-B5D9-50719B1DB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08" y="2657469"/>
            <a:ext cx="10434832" cy="3841914"/>
          </a:xfrm>
          <a:prstGeom prst="rect">
            <a:avLst/>
          </a:prstGeom>
        </p:spPr>
      </p:pic>
    </p:spTree>
    <p:extLst>
      <p:ext uri="{BB962C8B-B14F-4D97-AF65-F5344CB8AC3E}">
        <p14:creationId xmlns:p14="http://schemas.microsoft.com/office/powerpoint/2010/main" val="20139054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5" name="ZoneTexte 4">
            <a:extLst>
              <a:ext uri="{FF2B5EF4-FFF2-40B4-BE49-F238E27FC236}">
                <a16:creationId xmlns:a16="http://schemas.microsoft.com/office/drawing/2014/main" id="{C7329C3A-C1EC-4BA9-96FD-AE06FBFC84B4}"/>
              </a:ext>
            </a:extLst>
          </p:cNvPr>
          <p:cNvSpPr txBox="1"/>
          <p:nvPr/>
        </p:nvSpPr>
        <p:spPr>
          <a:xfrm>
            <a:off x="466725" y="1226252"/>
            <a:ext cx="10819342" cy="4693593"/>
          </a:xfrm>
          <a:prstGeom prst="rect">
            <a:avLst/>
          </a:prstGeom>
          <a:noFill/>
        </p:spPr>
        <p:txBody>
          <a:bodyPr wrap="square">
            <a:spAutoFit/>
          </a:bodyPr>
          <a:lstStyle/>
          <a:p>
            <a:pPr marL="342900" lvl="0" indent="-342900" algn="just">
              <a:spcBef>
                <a:spcPts val="600"/>
              </a:spcBef>
              <a:spcAft>
                <a:spcPts val="0"/>
              </a:spcAft>
              <a:buFont typeface="Symbol" panose="05050102010706020507" pitchFamily="18" charset="2"/>
              <a:buChar char=""/>
            </a:pPr>
            <a:r>
              <a:rPr lang="fr-FR" sz="2800" b="1" dirty="0">
                <a:effectLst/>
                <a:latin typeface="Arial" panose="020B0604020202020204" pitchFamily="34" charset="0"/>
                <a:ea typeface="Calibri" panose="020F0502020204030204" pitchFamily="34" charset="0"/>
                <a:cs typeface="Times New Roman" panose="02020603050405020304" pitchFamily="18" charset="0"/>
              </a:rPr>
              <a:t>Organiser les dossiers de sauvegarde</a:t>
            </a:r>
          </a:p>
          <a:p>
            <a:pPr algn="just">
              <a:spcBef>
                <a:spcPts val="3000"/>
              </a:spcBef>
            </a:pPr>
            <a:r>
              <a:rPr lang="fr-FR" sz="2400" dirty="0">
                <a:effectLst/>
                <a:latin typeface="Arial" panose="020B0604020202020204" pitchFamily="34" charset="0"/>
                <a:ea typeface="Calibri" panose="020F0502020204030204" pitchFamily="34" charset="0"/>
                <a:cs typeface="Arial" panose="020B0604020202020204" pitchFamily="34" charset="0"/>
              </a:rPr>
              <a:t>Un dossier informatique est un espace de rangement destiné à recevoir des fichiers. L’ensemble des dossiers et sous-dossiers constitue l’</a:t>
            </a:r>
            <a:r>
              <a:rPr lang="fr-FR" sz="2400" b="1" dirty="0">
                <a:effectLst/>
                <a:latin typeface="Arial" panose="020B0604020202020204" pitchFamily="34" charset="0"/>
                <a:ea typeface="Calibri" panose="020F0502020204030204" pitchFamily="34" charset="0"/>
                <a:cs typeface="Arial" panose="020B0604020202020204" pitchFamily="34" charset="0"/>
              </a:rPr>
              <a:t>arborescence des dossiers</a:t>
            </a:r>
            <a:r>
              <a:rPr lang="fr-FR" sz="2400" dirty="0">
                <a:effectLst/>
                <a:latin typeface="Arial" panose="020B0604020202020204" pitchFamily="34" charset="0"/>
                <a:ea typeface="Calibri" panose="020F0502020204030204" pitchFamily="34" charset="0"/>
                <a:cs typeface="Arial" panose="020B0604020202020204" pitchFamily="34" charset="0"/>
              </a:rPr>
              <a:t>.</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Il n’existe pas d’arborescence idéale. </a:t>
            </a:r>
            <a:r>
              <a:rPr lang="fr-FR" sz="2400" b="1" dirty="0">
                <a:effectLst/>
                <a:latin typeface="Arial" panose="020B0604020202020204" pitchFamily="34" charset="0"/>
                <a:ea typeface="Calibri" panose="020F0502020204030204" pitchFamily="34" charset="0"/>
                <a:cs typeface="Arial" panose="020B0604020202020204" pitchFamily="34" charset="0"/>
              </a:rPr>
              <a:t>un système est efficace lorsqu’il permet de retrouver rapidement les documents et lorsque qu’il est compréhensible par tous les utilisateurs.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Les dossiers peuvent être structurés par thèmes, par services, par personnes, par types de document, par dates, par natures, par fonctions, etc. Chaque utilisateur peut créer une arborescence adaptée à ses besoins.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2355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5" name="ZoneTexte 4">
            <a:extLst>
              <a:ext uri="{FF2B5EF4-FFF2-40B4-BE49-F238E27FC236}">
                <a16:creationId xmlns:a16="http://schemas.microsoft.com/office/drawing/2014/main" id="{8CE504A6-39EB-448B-91C4-0736862A6E68}"/>
              </a:ext>
            </a:extLst>
          </p:cNvPr>
          <p:cNvSpPr txBox="1"/>
          <p:nvPr/>
        </p:nvSpPr>
        <p:spPr>
          <a:xfrm>
            <a:off x="479424" y="1698385"/>
            <a:ext cx="11141075" cy="4632037"/>
          </a:xfrm>
          <a:prstGeom prst="rect">
            <a:avLst/>
          </a:prstGeom>
          <a:noFill/>
        </p:spPr>
        <p:txBody>
          <a:bodyPr wrap="square">
            <a:spAutoFit/>
          </a:bodyPr>
          <a:lstStyle/>
          <a:p>
            <a:pPr algn="ctr">
              <a:spcBef>
                <a:spcPts val="1800"/>
              </a:spcBef>
            </a:pPr>
            <a:r>
              <a:rPr lang="fr-FR"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Quelques règles à respecter</a:t>
            </a:r>
            <a:endParaRPr lang="fr-FR" sz="22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Arial" panose="020B0604020202020204" pitchFamily="34" charset="0"/>
              <a:buChar char="-"/>
            </a:pPr>
            <a:r>
              <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L’architecture des dossiers et sous-dossiers doit être partagé et contrôlé.</a:t>
            </a:r>
            <a:endPar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Arial" panose="020B0604020202020204" pitchFamily="34" charset="0"/>
              <a:buChar char="-"/>
            </a:pPr>
            <a:r>
              <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Au-delà de trois niveaux une arborescence devient difficile à comprendre et à mémoriser. </a:t>
            </a:r>
            <a:endPar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Arial" panose="020B0604020202020204" pitchFamily="34" charset="0"/>
              <a:buChar char="-"/>
            </a:pPr>
            <a:r>
              <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Les noms des dossiers doivent être logiques et codifiés comme les noms de fichiers. </a:t>
            </a:r>
            <a:endPar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Arial" panose="020B0604020202020204" pitchFamily="34" charset="0"/>
              <a:buChar char="-"/>
            </a:pPr>
            <a:r>
              <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La création de nouveaux dossiers et sous-dossiers ne doit pas être libre et doit respecter une procédure.</a:t>
            </a:r>
            <a:endPar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Arial" panose="020B0604020202020204" pitchFamily="34" charset="0"/>
              <a:buChar char="-"/>
            </a:pPr>
            <a:r>
              <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Les fichiers élémentaires ou brouillons doivent être purgés lorsqu’ils sont devenus inutiles ou archivés dans des sous-dossiers spéciaux afin de ne pas encombrer les dossiers et le système informatique. </a:t>
            </a:r>
            <a:endPar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0818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5" name="ZoneTexte 4">
            <a:extLst>
              <a:ext uri="{FF2B5EF4-FFF2-40B4-BE49-F238E27FC236}">
                <a16:creationId xmlns:a16="http://schemas.microsoft.com/office/drawing/2014/main" id="{135A7AD0-88E0-4390-865C-7AE2BEBAFC99}"/>
              </a:ext>
            </a:extLst>
          </p:cNvPr>
          <p:cNvSpPr txBox="1"/>
          <p:nvPr/>
        </p:nvSpPr>
        <p:spPr>
          <a:xfrm>
            <a:off x="1546225" y="1279151"/>
            <a:ext cx="8735334" cy="369332"/>
          </a:xfrm>
          <a:prstGeom prst="rect">
            <a:avLst/>
          </a:prstGeom>
          <a:noFill/>
        </p:spPr>
        <p:txBody>
          <a:bodyPr wrap="square">
            <a:spAutoFit/>
          </a:bodyPr>
          <a:lstStyle/>
          <a:p>
            <a:pPr algn="ctr">
              <a:spcBef>
                <a:spcPts val="600"/>
              </a:spcBef>
              <a:spcAft>
                <a:spcPts val="300"/>
              </a:spcAft>
            </a:pPr>
            <a:r>
              <a:rPr lang="fr-FR" sz="1800" b="1" i="1" dirty="0">
                <a:effectLst/>
                <a:latin typeface="Arial" panose="020B0604020202020204" pitchFamily="34" charset="0"/>
                <a:ea typeface="Calibri" panose="020F0502020204030204" pitchFamily="34" charset="0"/>
                <a:cs typeface="Arial" panose="020B0604020202020204" pitchFamily="34" charset="0"/>
              </a:rPr>
              <a:t>Exemple : arborescence des dossiers du personnel d’une entreprise</a:t>
            </a: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713CD5F3-6D81-43DE-9A67-319E4A1691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27" y="1804739"/>
            <a:ext cx="11029771" cy="4337828"/>
          </a:xfrm>
          <a:prstGeom prst="rect">
            <a:avLst/>
          </a:prstGeom>
        </p:spPr>
      </p:pic>
    </p:spTree>
    <p:extLst>
      <p:ext uri="{BB962C8B-B14F-4D97-AF65-F5344CB8AC3E}">
        <p14:creationId xmlns:p14="http://schemas.microsoft.com/office/powerpoint/2010/main" val="2776991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35579"/>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3. Modalités d’archivage</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itre 1">
            <a:extLst>
              <a:ext uri="{FF2B5EF4-FFF2-40B4-BE49-F238E27FC236}">
                <a16:creationId xmlns:a16="http://schemas.microsoft.com/office/drawing/2014/main" id="{B419D01E-6129-4F5A-AD89-BCBA9ECD8B94}"/>
              </a:ext>
            </a:extLst>
          </p:cNvPr>
          <p:cNvSpPr>
            <a:spLocks noGrp="1"/>
          </p:cNvSpPr>
          <p:nvPr/>
        </p:nvSpPr>
        <p:spPr>
          <a:xfrm>
            <a:off x="0" y="-150220"/>
            <a:ext cx="11691259" cy="651932"/>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2 - Organiser et suivre les dossiers du personnel </a:t>
            </a:r>
          </a:p>
        </p:txBody>
      </p:sp>
      <p:sp>
        <p:nvSpPr>
          <p:cNvPr id="5" name="ZoneTexte 4">
            <a:extLst>
              <a:ext uri="{FF2B5EF4-FFF2-40B4-BE49-F238E27FC236}">
                <a16:creationId xmlns:a16="http://schemas.microsoft.com/office/drawing/2014/main" id="{316018D6-DE3E-4384-94C7-D24E5B24B21F}"/>
              </a:ext>
            </a:extLst>
          </p:cNvPr>
          <p:cNvSpPr txBox="1"/>
          <p:nvPr/>
        </p:nvSpPr>
        <p:spPr>
          <a:xfrm>
            <a:off x="235859" y="1265764"/>
            <a:ext cx="11376174" cy="5032147"/>
          </a:xfrm>
          <a:prstGeom prst="rect">
            <a:avLst/>
          </a:prstGeom>
          <a:noFill/>
        </p:spPr>
        <p:txBody>
          <a:bodyPr wrap="square">
            <a:spAutoFit/>
          </a:bodyPr>
          <a:lstStyle/>
          <a:p>
            <a:pPr marL="342900" lvl="0" indent="-342900" algn="just">
              <a:spcBef>
                <a:spcPts val="1800"/>
              </a:spcBef>
              <a:spcAft>
                <a:spcPts val="0"/>
              </a:spcAft>
              <a:buFont typeface="Symbol" panose="05050102010706020507" pitchFamily="18" charset="2"/>
              <a:buChar char=""/>
            </a:pPr>
            <a:r>
              <a:rPr lang="fr-FR" sz="2800" b="1" dirty="0">
                <a:effectLst/>
                <a:latin typeface="Arial" panose="020B0604020202020204" pitchFamily="34" charset="0"/>
                <a:ea typeface="Calibri" panose="020F0502020204030204" pitchFamily="34" charset="0"/>
                <a:cs typeface="Times New Roman" panose="02020603050405020304" pitchFamily="18" charset="0"/>
              </a:rPr>
              <a:t>Gestion électronique des documents (GED)</a:t>
            </a:r>
          </a:p>
          <a:p>
            <a:pPr algn="just">
              <a:spcBef>
                <a:spcPts val="600"/>
              </a:spcBef>
            </a:pPr>
            <a:r>
              <a:rPr lang="fr-FR" dirty="0">
                <a:effectLst/>
                <a:latin typeface="Arial" panose="020B0604020202020204" pitchFamily="34" charset="0"/>
                <a:ea typeface="Calibri" panose="020F0502020204030204" pitchFamily="34" charset="0"/>
                <a:cs typeface="Arial" panose="020B0604020202020204" pitchFamily="34" charset="0"/>
              </a:rPr>
              <a:t>La </a:t>
            </a:r>
            <a:r>
              <a:rPr lang="fr-FR" b="1" dirty="0">
                <a:effectLst/>
                <a:latin typeface="Arial" panose="020B0604020202020204" pitchFamily="34" charset="0"/>
                <a:ea typeface="Calibri" panose="020F0502020204030204" pitchFamily="34" charset="0"/>
                <a:cs typeface="Arial" panose="020B0604020202020204" pitchFamily="34" charset="0"/>
              </a:rPr>
              <a:t>Gestion Electronique des Documents</a:t>
            </a:r>
            <a:r>
              <a:rPr lang="fr-FR" dirty="0">
                <a:effectLst/>
                <a:latin typeface="Arial" panose="020B0604020202020204" pitchFamily="34" charset="0"/>
                <a:ea typeface="Calibri" panose="020F0502020204030204" pitchFamily="34" charset="0"/>
                <a:cs typeface="Arial" panose="020B0604020202020204" pitchFamily="34" charset="0"/>
              </a:rPr>
              <a:t> (GED) consiste à organiser la gestion informatique des documents et des fichiers numériques. Elle encadre le cycle de vie des documents en organisant le classement, en réduisant les temps de recherches, les coûts de stockage et en facilitant le partage des informations. </a:t>
            </a:r>
            <a:r>
              <a:rPr lang="fr-FR" sz="2800" b="1" dirty="0">
                <a:effectLst/>
                <a:latin typeface="Arial" panose="020B0604020202020204" pitchFamily="34" charset="0"/>
                <a:ea typeface="Calibri" panose="020F0502020204030204" pitchFamily="34" charset="0"/>
                <a:cs typeface="Times New Roman" panose="02020603050405020304" pitchFamily="18" charset="0"/>
              </a:rPr>
              <a:t> </a:t>
            </a:r>
          </a:p>
          <a:p>
            <a:pPr algn="just">
              <a:spcBef>
                <a:spcPts val="2400"/>
              </a:spcBef>
            </a:pPr>
            <a:r>
              <a:rPr lang="fr-FR" dirty="0">
                <a:effectLst/>
                <a:latin typeface="Arial" panose="020B0604020202020204" pitchFamily="34" charset="0"/>
                <a:ea typeface="Calibri" panose="020F0502020204030204" pitchFamily="34" charset="0"/>
                <a:cs typeface="Arial" panose="020B0604020202020204" pitchFamily="34" charset="0"/>
              </a:rPr>
              <a:t>La GED </a:t>
            </a:r>
            <a:r>
              <a:rPr lang="fr-FR" b="1" dirty="0">
                <a:effectLst/>
                <a:latin typeface="Arial" panose="020B0604020202020204" pitchFamily="34" charset="0"/>
                <a:ea typeface="Calibri" panose="020F0502020204030204" pitchFamily="34" charset="0"/>
                <a:cs typeface="Arial" panose="020B0604020202020204" pitchFamily="34" charset="0"/>
              </a:rPr>
              <a:t>organise et </a:t>
            </a:r>
            <a:r>
              <a:rPr lang="fr-FR" b="1" dirty="0">
                <a:latin typeface="Arial" panose="020B0604020202020204" pitchFamily="34" charset="0"/>
                <a:ea typeface="Calibri" panose="020F0502020204030204" pitchFamily="34" charset="0"/>
                <a:cs typeface="Arial" panose="020B0604020202020204" pitchFamily="34" charset="0"/>
              </a:rPr>
              <a:t>rationnalise le système d’information (SI)</a:t>
            </a:r>
            <a:r>
              <a:rPr lang="fr-FR" dirty="0">
                <a:effectLst/>
                <a:latin typeface="Arial" panose="020B0604020202020204" pitchFamily="34" charset="0"/>
                <a:ea typeface="Calibri" panose="020F0502020204030204" pitchFamily="34" charset="0"/>
                <a:cs typeface="Arial" panose="020B0604020202020204" pitchFamily="34" charset="0"/>
              </a:rPr>
              <a:t>. </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spcAft>
                <a:spcPts val="0"/>
              </a:spcAft>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C’est un outil collaboratif qui accroit facilite le partage et l’ échange de documents dématérialisés.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Elle réduit les coûts de stockage en dématérialisant les documents.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Elle accélère les recherches de documents en rationnalisant le classement et l’indexation des documents.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Elle sécurise l’archivage des documents.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En dématérialisant les documents, il réduit les coûts d’impression et l’impact carbone de la société.</a:t>
            </a:r>
            <a:endParaRPr lang="fr-FR"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buFont typeface="Symbol" panose="05050102010706020507" pitchFamily="18" charset="2"/>
              <a:buChar char=""/>
            </a:pPr>
            <a:r>
              <a:rPr lang="fr-FR" dirty="0">
                <a:effectLst/>
                <a:latin typeface="Arial" panose="020B0604020202020204" pitchFamily="34" charset="0"/>
                <a:ea typeface="Calibri" panose="020F0502020204030204" pitchFamily="34" charset="0"/>
                <a:cs typeface="Arial" panose="020B0604020202020204" pitchFamily="34" charset="0"/>
              </a:rPr>
              <a:t>La plupart des applications GED sont accessibles directement à partir des applications habituelles des sociétés (Microsoft Office par exemple) et fonctionne en interne en mode Saas et </a:t>
            </a:r>
            <a:r>
              <a:rPr lang="fr-FR">
                <a:effectLst/>
                <a:latin typeface="Arial" panose="020B0604020202020204" pitchFamily="34" charset="0"/>
                <a:ea typeface="Calibri" panose="020F0502020204030204" pitchFamily="34" charset="0"/>
                <a:cs typeface="Arial" panose="020B0604020202020204" pitchFamily="34" charset="0"/>
              </a:rPr>
              <a:t>en Cloud.</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052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83</TotalTime>
  <Words>684</Words>
  <Application>Microsoft Office PowerPoint</Application>
  <PresentationFormat>Grand écran</PresentationFormat>
  <Paragraphs>49</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Century Gothic</vt:lpstr>
      <vt:lpstr>Symbol</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25</cp:revision>
  <dcterms:created xsi:type="dcterms:W3CDTF">2014-01-16T23:14:09Z</dcterms:created>
  <dcterms:modified xsi:type="dcterms:W3CDTF">2023-03-12T23:49:12Z</dcterms:modified>
</cp:coreProperties>
</file>