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1" r:id="rId6"/>
    <p:sldId id="263" r:id="rId7"/>
    <p:sldId id="264" r:id="rId8"/>
    <p:sldId id="26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E39F3E-899D-4A6B-8B03-7433797B6B5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9F002D31-852E-45FF-B7F7-5815B73D6FE0}">
      <dgm:prSet phldrT="[Texte]" custT="1"/>
      <dgm:spPr/>
      <dgm:t>
        <a:bodyPr/>
        <a:lstStyle/>
        <a:p>
          <a:r>
            <a:rPr lang="fr-FR" sz="2400" b="1" dirty="0">
              <a:latin typeface="Arial" panose="020B0604020202020204" pitchFamily="34" charset="0"/>
              <a:ea typeface="Calibri" panose="020F0502020204030204" pitchFamily="34" charset="0"/>
              <a:cs typeface="Arial" panose="020B0604020202020204" pitchFamily="34" charset="0"/>
            </a:rPr>
            <a:t>Dossier du personnel</a:t>
          </a:r>
          <a:endParaRPr lang="fr-FR" sz="2400" b="1" dirty="0"/>
        </a:p>
      </dgm:t>
    </dgm:pt>
    <dgm:pt modelId="{EBC41413-68DA-4148-ABCE-961A365B44C5}" type="parTrans" cxnId="{CE0C034C-F567-42E9-BD01-987F65DED9FE}">
      <dgm:prSet/>
      <dgm:spPr/>
      <dgm:t>
        <a:bodyPr/>
        <a:lstStyle/>
        <a:p>
          <a:endParaRPr lang="fr-FR" sz="2800"/>
        </a:p>
      </dgm:t>
    </dgm:pt>
    <dgm:pt modelId="{D6CF37C7-DA63-4085-AB57-45AAA9500CC5}" type="sibTrans" cxnId="{CE0C034C-F567-42E9-BD01-987F65DED9FE}">
      <dgm:prSet/>
      <dgm:spPr/>
      <dgm:t>
        <a:bodyPr/>
        <a:lstStyle/>
        <a:p>
          <a:endParaRPr lang="fr-FR" sz="2800"/>
        </a:p>
      </dgm:t>
    </dgm:pt>
    <dgm:pt modelId="{B923A7DE-8D22-4EF7-8FE0-4F39A8FFB6E9}">
      <dgm:prSet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Documents numériques</a:t>
          </a:r>
          <a:r>
            <a:rPr lang="fr-FR" sz="1800" dirty="0">
              <a:latin typeface="Arial" panose="020B0604020202020204" pitchFamily="34" charset="0"/>
              <a:ea typeface="Calibri" panose="020F0502020204030204" pitchFamily="34" charset="0"/>
              <a:cs typeface="Arial" panose="020B0604020202020204" pitchFamily="34" charset="0"/>
            </a:rPr>
            <a:t> </a:t>
          </a:r>
        </a:p>
        <a:p>
          <a:r>
            <a:rPr lang="fr-FR" sz="1800" dirty="0">
              <a:latin typeface="Arial" panose="020B0604020202020204" pitchFamily="34" charset="0"/>
              <a:ea typeface="Calibri" panose="020F0502020204030204" pitchFamily="34" charset="0"/>
              <a:cs typeface="Arial" panose="020B0604020202020204" pitchFamily="34" charset="0"/>
            </a:rPr>
            <a:t>Ils sont créés sur des applications au format PDF, puis enregistrés dans un espace numérique dédié, avec un sous-dossier par salarié.</a:t>
          </a:r>
          <a:endParaRPr lang="fr-FR" sz="1800" dirty="0">
            <a:latin typeface="Arial" panose="020B0604020202020204" pitchFamily="34" charset="0"/>
            <a:ea typeface="Calibri" panose="020F0502020204030204" pitchFamily="34" charset="0"/>
            <a:cs typeface="Times New Roman" panose="02020603050405020304" pitchFamily="18" charset="0"/>
          </a:endParaRPr>
        </a:p>
      </dgm:t>
    </dgm:pt>
    <dgm:pt modelId="{D0400CD9-1FB0-47C0-9C0F-5D47C3896BAB}" type="parTrans" cxnId="{DC395BC5-BCA0-40EC-B66C-9A1E057DED94}">
      <dgm:prSet/>
      <dgm:spPr/>
      <dgm:t>
        <a:bodyPr/>
        <a:lstStyle/>
        <a:p>
          <a:endParaRPr lang="fr-FR" sz="2800"/>
        </a:p>
      </dgm:t>
    </dgm:pt>
    <dgm:pt modelId="{D365B110-344E-4686-BA95-C3D5602C6DC9}" type="sibTrans" cxnId="{DC395BC5-BCA0-40EC-B66C-9A1E057DED94}">
      <dgm:prSet/>
      <dgm:spPr/>
      <dgm:t>
        <a:bodyPr/>
        <a:lstStyle/>
        <a:p>
          <a:endParaRPr lang="fr-FR" sz="2800"/>
        </a:p>
      </dgm:t>
    </dgm:pt>
    <dgm:pt modelId="{6477AEC5-52D2-4AC1-B56F-2F9D458507F5}">
      <dgm:prSet custT="1"/>
      <dgm:spPr/>
      <dgm:t>
        <a:bodyPr/>
        <a:lstStyle/>
        <a:p>
          <a:pPr>
            <a:spcAft>
              <a:spcPct val="35000"/>
            </a:spcAft>
          </a:pPr>
          <a:r>
            <a:rPr lang="fr-FR" sz="1800" b="1" dirty="0">
              <a:latin typeface="Arial" panose="020B0604020202020204" pitchFamily="34" charset="0"/>
              <a:ea typeface="Calibri" panose="020F0502020204030204" pitchFamily="34" charset="0"/>
              <a:cs typeface="Arial" panose="020B0604020202020204" pitchFamily="34" charset="0"/>
            </a:rPr>
            <a:t>Documents générés par les applications RH</a:t>
          </a:r>
          <a:endParaRPr lang="fr-FR" sz="1800"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fr-FR" sz="1800" dirty="0">
              <a:latin typeface="Arial" panose="020B0604020202020204" pitchFamily="34" charset="0"/>
              <a:ea typeface="Calibri" panose="020F0502020204030204" pitchFamily="34" charset="0"/>
              <a:cs typeface="Arial" panose="020B0604020202020204" pitchFamily="34" charset="0"/>
            </a:rPr>
            <a:t>Ils sont souvent au format PDF et gérés par l’application le PGI ou une application RH</a:t>
          </a:r>
        </a:p>
        <a:p>
          <a:pPr>
            <a:spcAft>
              <a:spcPts val="0"/>
            </a:spcAft>
          </a:pPr>
          <a:r>
            <a:rPr lang="fr-FR" sz="1800" i="1" dirty="0">
              <a:latin typeface="Arial" panose="020B0604020202020204" pitchFamily="34" charset="0"/>
              <a:ea typeface="Calibri" panose="020F0502020204030204" pitchFamily="34" charset="0"/>
              <a:cs typeface="Arial" panose="020B0604020202020204" pitchFamily="34" charset="0"/>
            </a:rPr>
            <a:t>(bulletins de salaire, RTT, arrêts, etc.)</a:t>
          </a:r>
          <a:r>
            <a:rPr lang="fr-FR" sz="1800" i="1" dirty="0">
              <a:latin typeface="Arial" panose="020B0604020202020204" pitchFamily="34" charset="0"/>
              <a:ea typeface="Calibri" panose="020F0502020204030204" pitchFamily="34" charset="0"/>
              <a:cs typeface="Times New Roman" panose="02020603050405020304" pitchFamily="18" charset="0"/>
            </a:rPr>
            <a:t> </a:t>
          </a:r>
        </a:p>
      </dgm:t>
    </dgm:pt>
    <dgm:pt modelId="{E78817FD-8476-4519-828B-D357B76AF0DC}" type="parTrans" cxnId="{BB48C306-4D7F-4CFD-90A7-CF241825360E}">
      <dgm:prSet/>
      <dgm:spPr/>
      <dgm:t>
        <a:bodyPr/>
        <a:lstStyle/>
        <a:p>
          <a:endParaRPr lang="fr-FR" sz="2800"/>
        </a:p>
      </dgm:t>
    </dgm:pt>
    <dgm:pt modelId="{EA348090-69E6-475E-9B6F-6CCD41799460}" type="sibTrans" cxnId="{BB48C306-4D7F-4CFD-90A7-CF241825360E}">
      <dgm:prSet/>
      <dgm:spPr/>
      <dgm:t>
        <a:bodyPr/>
        <a:lstStyle/>
        <a:p>
          <a:endParaRPr lang="fr-FR" sz="2800"/>
        </a:p>
      </dgm:t>
    </dgm:pt>
    <dgm:pt modelId="{2F2325CC-606B-4589-9297-983369D963C7}">
      <dgm:prSet phldrT="[Texte]"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Documents papiers</a:t>
          </a:r>
          <a:r>
            <a:rPr lang="fr-FR" sz="1800" dirty="0">
              <a:latin typeface="Arial" panose="020B0604020202020204" pitchFamily="34" charset="0"/>
              <a:ea typeface="Calibri" panose="020F0502020204030204" pitchFamily="34" charset="0"/>
              <a:cs typeface="Arial" panose="020B0604020202020204" pitchFamily="34" charset="0"/>
            </a:rPr>
            <a:t> </a:t>
          </a:r>
        </a:p>
        <a:p>
          <a:r>
            <a:rPr lang="fr-FR" sz="1800" dirty="0">
              <a:latin typeface="Arial" panose="020B0604020202020204" pitchFamily="34" charset="0"/>
              <a:ea typeface="Calibri" panose="020F0502020204030204" pitchFamily="34" charset="0"/>
              <a:cs typeface="Arial" panose="020B0604020202020204" pitchFamily="34" charset="0"/>
            </a:rPr>
            <a:t>Ils sont archivés dans un classeur ou une pochette par salarié. Ils sont de plus en plus numérisés au format PDF, dans un espace numérique dédié</a:t>
          </a:r>
          <a:endParaRPr lang="fr-FR" sz="1800" dirty="0"/>
        </a:p>
      </dgm:t>
    </dgm:pt>
    <dgm:pt modelId="{A2F2F57C-F096-463A-AD5B-B20BB9CC3920}" type="parTrans" cxnId="{2BEF31DC-240C-4BA1-9251-4E7B5439DBEE}">
      <dgm:prSet/>
      <dgm:spPr/>
      <dgm:t>
        <a:bodyPr/>
        <a:lstStyle/>
        <a:p>
          <a:endParaRPr lang="fr-FR" sz="2800"/>
        </a:p>
      </dgm:t>
    </dgm:pt>
    <dgm:pt modelId="{A1A83185-9654-427B-8580-2DDB3AF0E75F}" type="sibTrans" cxnId="{2BEF31DC-240C-4BA1-9251-4E7B5439DBEE}">
      <dgm:prSet/>
      <dgm:spPr/>
      <dgm:t>
        <a:bodyPr/>
        <a:lstStyle/>
        <a:p>
          <a:endParaRPr lang="fr-FR" sz="2800"/>
        </a:p>
      </dgm:t>
    </dgm:pt>
    <dgm:pt modelId="{DAA736A5-120D-4D85-95A6-1B0312CEC2A6}" type="pres">
      <dgm:prSet presAssocID="{5DE39F3E-899D-4A6B-8B03-7433797B6B58}" presName="hierChild1" presStyleCnt="0">
        <dgm:presLayoutVars>
          <dgm:chPref val="1"/>
          <dgm:dir/>
          <dgm:animOne val="branch"/>
          <dgm:animLvl val="lvl"/>
          <dgm:resizeHandles/>
        </dgm:presLayoutVars>
      </dgm:prSet>
      <dgm:spPr/>
    </dgm:pt>
    <dgm:pt modelId="{2811BEE2-098D-483A-949A-6CF5A485DF2B}" type="pres">
      <dgm:prSet presAssocID="{9F002D31-852E-45FF-B7F7-5815B73D6FE0}" presName="hierRoot1" presStyleCnt="0"/>
      <dgm:spPr/>
    </dgm:pt>
    <dgm:pt modelId="{01CEF156-38EC-45AD-9867-B9CA5B442EFA}" type="pres">
      <dgm:prSet presAssocID="{9F002D31-852E-45FF-B7F7-5815B73D6FE0}" presName="composite" presStyleCnt="0"/>
      <dgm:spPr/>
    </dgm:pt>
    <dgm:pt modelId="{CE68EC8E-2448-4946-B06E-5AC5B89DAAD8}" type="pres">
      <dgm:prSet presAssocID="{9F002D31-852E-45FF-B7F7-5815B73D6FE0}" presName="background" presStyleLbl="node0" presStyleIdx="0" presStyleCnt="1"/>
      <dgm:spPr/>
    </dgm:pt>
    <dgm:pt modelId="{80EEB804-CDE5-4663-981D-44C115E1D236}" type="pres">
      <dgm:prSet presAssocID="{9F002D31-852E-45FF-B7F7-5815B73D6FE0}" presName="text" presStyleLbl="fgAcc0" presStyleIdx="0" presStyleCnt="1" custScaleX="205304" custScaleY="49293" custLinFactNeighborX="-707">
        <dgm:presLayoutVars>
          <dgm:chPref val="3"/>
        </dgm:presLayoutVars>
      </dgm:prSet>
      <dgm:spPr/>
    </dgm:pt>
    <dgm:pt modelId="{241AEA4C-2FC6-4D1A-9F12-502ED1DDC562}" type="pres">
      <dgm:prSet presAssocID="{9F002D31-852E-45FF-B7F7-5815B73D6FE0}" presName="hierChild2" presStyleCnt="0"/>
      <dgm:spPr/>
    </dgm:pt>
    <dgm:pt modelId="{B871C545-943F-4B9F-9D93-639462B738E0}" type="pres">
      <dgm:prSet presAssocID="{A2F2F57C-F096-463A-AD5B-B20BB9CC3920}" presName="Name10" presStyleLbl="parChTrans1D2" presStyleIdx="0" presStyleCnt="3"/>
      <dgm:spPr/>
    </dgm:pt>
    <dgm:pt modelId="{1DF1ED19-637D-4821-BEED-28ECB5641804}" type="pres">
      <dgm:prSet presAssocID="{2F2325CC-606B-4589-9297-983369D963C7}" presName="hierRoot2" presStyleCnt="0"/>
      <dgm:spPr/>
    </dgm:pt>
    <dgm:pt modelId="{7F0F761C-556D-4CA0-952E-A34E5223FB3B}" type="pres">
      <dgm:prSet presAssocID="{2F2325CC-606B-4589-9297-983369D963C7}" presName="composite2" presStyleCnt="0"/>
      <dgm:spPr/>
    </dgm:pt>
    <dgm:pt modelId="{46C311B8-2EF5-4982-926F-453A9216A4CB}" type="pres">
      <dgm:prSet presAssocID="{2F2325CC-606B-4589-9297-983369D963C7}" presName="background2" presStyleLbl="node2" presStyleIdx="0" presStyleCnt="3"/>
      <dgm:spPr/>
    </dgm:pt>
    <dgm:pt modelId="{63F3D42F-EB36-45C3-B8D2-FE738EF21952}" type="pres">
      <dgm:prSet presAssocID="{2F2325CC-606B-4589-9297-983369D963C7}" presName="text2" presStyleLbl="fgAcc2" presStyleIdx="0" presStyleCnt="3" custScaleX="181290" custScaleY="189203">
        <dgm:presLayoutVars>
          <dgm:chPref val="3"/>
        </dgm:presLayoutVars>
      </dgm:prSet>
      <dgm:spPr/>
    </dgm:pt>
    <dgm:pt modelId="{5CB14F6C-85B0-4C64-A691-4827EB6F3154}" type="pres">
      <dgm:prSet presAssocID="{2F2325CC-606B-4589-9297-983369D963C7}" presName="hierChild3" presStyleCnt="0"/>
      <dgm:spPr/>
    </dgm:pt>
    <dgm:pt modelId="{124E26D7-DC91-424C-B6D9-CB88A85506ED}" type="pres">
      <dgm:prSet presAssocID="{D0400CD9-1FB0-47C0-9C0F-5D47C3896BAB}" presName="Name10" presStyleLbl="parChTrans1D2" presStyleIdx="1" presStyleCnt="3"/>
      <dgm:spPr/>
    </dgm:pt>
    <dgm:pt modelId="{4D1E56F6-9929-4E87-B1C5-84F796A63D78}" type="pres">
      <dgm:prSet presAssocID="{B923A7DE-8D22-4EF7-8FE0-4F39A8FFB6E9}" presName="hierRoot2" presStyleCnt="0"/>
      <dgm:spPr/>
    </dgm:pt>
    <dgm:pt modelId="{E7BB58FC-6E3D-44AA-8A0F-DB2CC81AC524}" type="pres">
      <dgm:prSet presAssocID="{B923A7DE-8D22-4EF7-8FE0-4F39A8FFB6E9}" presName="composite2" presStyleCnt="0"/>
      <dgm:spPr/>
    </dgm:pt>
    <dgm:pt modelId="{9049F1F2-B704-4FA1-A9D3-4CD48E24B93C}" type="pres">
      <dgm:prSet presAssocID="{B923A7DE-8D22-4EF7-8FE0-4F39A8FFB6E9}" presName="background2" presStyleLbl="node2" presStyleIdx="1" presStyleCnt="3"/>
      <dgm:spPr/>
    </dgm:pt>
    <dgm:pt modelId="{5AF8CBBF-E881-404A-86F5-06AF17566CE4}" type="pres">
      <dgm:prSet presAssocID="{B923A7DE-8D22-4EF7-8FE0-4F39A8FFB6E9}" presName="text2" presStyleLbl="fgAcc2" presStyleIdx="1" presStyleCnt="3" custScaleX="181290" custScaleY="189203">
        <dgm:presLayoutVars>
          <dgm:chPref val="3"/>
        </dgm:presLayoutVars>
      </dgm:prSet>
      <dgm:spPr/>
    </dgm:pt>
    <dgm:pt modelId="{7166B23D-675B-460D-AB98-40BF1F91F0D2}" type="pres">
      <dgm:prSet presAssocID="{B923A7DE-8D22-4EF7-8FE0-4F39A8FFB6E9}" presName="hierChild3" presStyleCnt="0"/>
      <dgm:spPr/>
    </dgm:pt>
    <dgm:pt modelId="{EAB357FA-72B2-4889-A549-80FD9F2451EA}" type="pres">
      <dgm:prSet presAssocID="{E78817FD-8476-4519-828B-D357B76AF0DC}" presName="Name10" presStyleLbl="parChTrans1D2" presStyleIdx="2" presStyleCnt="3"/>
      <dgm:spPr/>
    </dgm:pt>
    <dgm:pt modelId="{B3B86C1F-30A8-436B-9D12-D1DAFECA66E0}" type="pres">
      <dgm:prSet presAssocID="{6477AEC5-52D2-4AC1-B56F-2F9D458507F5}" presName="hierRoot2" presStyleCnt="0"/>
      <dgm:spPr/>
    </dgm:pt>
    <dgm:pt modelId="{7518E1BD-7A2B-4859-BDBD-4523C525717C}" type="pres">
      <dgm:prSet presAssocID="{6477AEC5-52D2-4AC1-B56F-2F9D458507F5}" presName="composite2" presStyleCnt="0"/>
      <dgm:spPr/>
    </dgm:pt>
    <dgm:pt modelId="{7B2CC7D0-59E9-47BD-B691-F8A46383E3EA}" type="pres">
      <dgm:prSet presAssocID="{6477AEC5-52D2-4AC1-B56F-2F9D458507F5}" presName="background2" presStyleLbl="node2" presStyleIdx="2" presStyleCnt="3"/>
      <dgm:spPr/>
    </dgm:pt>
    <dgm:pt modelId="{EDA8707E-619A-4B74-A03C-47139EE12FDF}" type="pres">
      <dgm:prSet presAssocID="{6477AEC5-52D2-4AC1-B56F-2F9D458507F5}" presName="text2" presStyleLbl="fgAcc2" presStyleIdx="2" presStyleCnt="3" custScaleX="181290" custScaleY="189203">
        <dgm:presLayoutVars>
          <dgm:chPref val="3"/>
        </dgm:presLayoutVars>
      </dgm:prSet>
      <dgm:spPr/>
    </dgm:pt>
    <dgm:pt modelId="{F07C6E34-059C-42EE-A604-482E2CEA6B09}" type="pres">
      <dgm:prSet presAssocID="{6477AEC5-52D2-4AC1-B56F-2F9D458507F5}" presName="hierChild3" presStyleCnt="0"/>
      <dgm:spPr/>
    </dgm:pt>
  </dgm:ptLst>
  <dgm:cxnLst>
    <dgm:cxn modelId="{719C1D00-5CD8-48F7-8092-33455F94E7E7}" type="presOf" srcId="{D0400CD9-1FB0-47C0-9C0F-5D47C3896BAB}" destId="{124E26D7-DC91-424C-B6D9-CB88A85506ED}" srcOrd="0" destOrd="0" presId="urn:microsoft.com/office/officeart/2005/8/layout/hierarchy1"/>
    <dgm:cxn modelId="{BB48C306-4D7F-4CFD-90A7-CF241825360E}" srcId="{9F002D31-852E-45FF-B7F7-5815B73D6FE0}" destId="{6477AEC5-52D2-4AC1-B56F-2F9D458507F5}" srcOrd="2" destOrd="0" parTransId="{E78817FD-8476-4519-828B-D357B76AF0DC}" sibTransId="{EA348090-69E6-475E-9B6F-6CCD41799460}"/>
    <dgm:cxn modelId="{CFDADC34-7558-442C-88C7-613DECECB1AF}" type="presOf" srcId="{A2F2F57C-F096-463A-AD5B-B20BB9CC3920}" destId="{B871C545-943F-4B9F-9D93-639462B738E0}" srcOrd="0" destOrd="0" presId="urn:microsoft.com/office/officeart/2005/8/layout/hierarchy1"/>
    <dgm:cxn modelId="{4F70F564-641A-4EB6-B6F5-3C4CFDC62896}" type="presOf" srcId="{6477AEC5-52D2-4AC1-B56F-2F9D458507F5}" destId="{EDA8707E-619A-4B74-A03C-47139EE12FDF}" srcOrd="0" destOrd="0" presId="urn:microsoft.com/office/officeart/2005/8/layout/hierarchy1"/>
    <dgm:cxn modelId="{85D38B6B-423A-46D9-81D1-5A9EAF8FF464}" type="presOf" srcId="{9F002D31-852E-45FF-B7F7-5815B73D6FE0}" destId="{80EEB804-CDE5-4663-981D-44C115E1D236}" srcOrd="0" destOrd="0" presId="urn:microsoft.com/office/officeart/2005/8/layout/hierarchy1"/>
    <dgm:cxn modelId="{FC32C16B-1CAA-4DFD-BAA0-21694CF52E1B}" type="presOf" srcId="{5DE39F3E-899D-4A6B-8B03-7433797B6B58}" destId="{DAA736A5-120D-4D85-95A6-1B0312CEC2A6}" srcOrd="0" destOrd="0" presId="urn:microsoft.com/office/officeart/2005/8/layout/hierarchy1"/>
    <dgm:cxn modelId="{CE0C034C-F567-42E9-BD01-987F65DED9FE}" srcId="{5DE39F3E-899D-4A6B-8B03-7433797B6B58}" destId="{9F002D31-852E-45FF-B7F7-5815B73D6FE0}" srcOrd="0" destOrd="0" parTransId="{EBC41413-68DA-4148-ABCE-961A365B44C5}" sibTransId="{D6CF37C7-DA63-4085-AB57-45AAA9500CC5}"/>
    <dgm:cxn modelId="{7342CF7F-A8B7-46DC-8897-0D37383ACF37}" type="presOf" srcId="{B923A7DE-8D22-4EF7-8FE0-4F39A8FFB6E9}" destId="{5AF8CBBF-E881-404A-86F5-06AF17566CE4}" srcOrd="0" destOrd="0" presId="urn:microsoft.com/office/officeart/2005/8/layout/hierarchy1"/>
    <dgm:cxn modelId="{CDAA64C2-C89F-4ED3-953F-A4A89287D72F}" type="presOf" srcId="{2F2325CC-606B-4589-9297-983369D963C7}" destId="{63F3D42F-EB36-45C3-B8D2-FE738EF21952}" srcOrd="0" destOrd="0" presId="urn:microsoft.com/office/officeart/2005/8/layout/hierarchy1"/>
    <dgm:cxn modelId="{DC395BC5-BCA0-40EC-B66C-9A1E057DED94}" srcId="{9F002D31-852E-45FF-B7F7-5815B73D6FE0}" destId="{B923A7DE-8D22-4EF7-8FE0-4F39A8FFB6E9}" srcOrd="1" destOrd="0" parTransId="{D0400CD9-1FB0-47C0-9C0F-5D47C3896BAB}" sibTransId="{D365B110-344E-4686-BA95-C3D5602C6DC9}"/>
    <dgm:cxn modelId="{2BEF31DC-240C-4BA1-9251-4E7B5439DBEE}" srcId="{9F002D31-852E-45FF-B7F7-5815B73D6FE0}" destId="{2F2325CC-606B-4589-9297-983369D963C7}" srcOrd="0" destOrd="0" parTransId="{A2F2F57C-F096-463A-AD5B-B20BB9CC3920}" sibTransId="{A1A83185-9654-427B-8580-2DDB3AF0E75F}"/>
    <dgm:cxn modelId="{E42007DF-C8E3-4D3A-9616-A36EA1B3C15A}" type="presOf" srcId="{E78817FD-8476-4519-828B-D357B76AF0DC}" destId="{EAB357FA-72B2-4889-A549-80FD9F2451EA}" srcOrd="0" destOrd="0" presId="urn:microsoft.com/office/officeart/2005/8/layout/hierarchy1"/>
    <dgm:cxn modelId="{CFBBC40D-9DF4-437E-927A-6DB05DCBB96E}" type="presParOf" srcId="{DAA736A5-120D-4D85-95A6-1B0312CEC2A6}" destId="{2811BEE2-098D-483A-949A-6CF5A485DF2B}" srcOrd="0" destOrd="0" presId="urn:microsoft.com/office/officeart/2005/8/layout/hierarchy1"/>
    <dgm:cxn modelId="{29AAB568-5001-4A81-AEFB-89F818D000C2}" type="presParOf" srcId="{2811BEE2-098D-483A-949A-6CF5A485DF2B}" destId="{01CEF156-38EC-45AD-9867-B9CA5B442EFA}" srcOrd="0" destOrd="0" presId="urn:microsoft.com/office/officeart/2005/8/layout/hierarchy1"/>
    <dgm:cxn modelId="{BF5B6A77-5EA5-4A6A-B6D8-9DB5F81F15E9}" type="presParOf" srcId="{01CEF156-38EC-45AD-9867-B9CA5B442EFA}" destId="{CE68EC8E-2448-4946-B06E-5AC5B89DAAD8}" srcOrd="0" destOrd="0" presId="urn:microsoft.com/office/officeart/2005/8/layout/hierarchy1"/>
    <dgm:cxn modelId="{BD6A5454-3740-49D1-B9D2-418879EDB6C4}" type="presParOf" srcId="{01CEF156-38EC-45AD-9867-B9CA5B442EFA}" destId="{80EEB804-CDE5-4663-981D-44C115E1D236}" srcOrd="1" destOrd="0" presId="urn:microsoft.com/office/officeart/2005/8/layout/hierarchy1"/>
    <dgm:cxn modelId="{BFF7CF3F-8EDA-44D2-870C-98241F651FE4}" type="presParOf" srcId="{2811BEE2-098D-483A-949A-6CF5A485DF2B}" destId="{241AEA4C-2FC6-4D1A-9F12-502ED1DDC562}" srcOrd="1" destOrd="0" presId="urn:microsoft.com/office/officeart/2005/8/layout/hierarchy1"/>
    <dgm:cxn modelId="{7A86BCC3-D820-4D70-AE4F-662DA9BB82BE}" type="presParOf" srcId="{241AEA4C-2FC6-4D1A-9F12-502ED1DDC562}" destId="{B871C545-943F-4B9F-9D93-639462B738E0}" srcOrd="0" destOrd="0" presId="urn:microsoft.com/office/officeart/2005/8/layout/hierarchy1"/>
    <dgm:cxn modelId="{19F5FF69-954D-46BC-8D0A-7D1715EA9153}" type="presParOf" srcId="{241AEA4C-2FC6-4D1A-9F12-502ED1DDC562}" destId="{1DF1ED19-637D-4821-BEED-28ECB5641804}" srcOrd="1" destOrd="0" presId="urn:microsoft.com/office/officeart/2005/8/layout/hierarchy1"/>
    <dgm:cxn modelId="{CCD6F02F-282D-4A20-A8DF-E79E95C76700}" type="presParOf" srcId="{1DF1ED19-637D-4821-BEED-28ECB5641804}" destId="{7F0F761C-556D-4CA0-952E-A34E5223FB3B}" srcOrd="0" destOrd="0" presId="urn:microsoft.com/office/officeart/2005/8/layout/hierarchy1"/>
    <dgm:cxn modelId="{731B06FF-15F3-4B9F-839C-CE33EC1F2CF9}" type="presParOf" srcId="{7F0F761C-556D-4CA0-952E-A34E5223FB3B}" destId="{46C311B8-2EF5-4982-926F-453A9216A4CB}" srcOrd="0" destOrd="0" presId="urn:microsoft.com/office/officeart/2005/8/layout/hierarchy1"/>
    <dgm:cxn modelId="{EAC2D336-A230-4F3B-8B2A-FAF10480521D}" type="presParOf" srcId="{7F0F761C-556D-4CA0-952E-A34E5223FB3B}" destId="{63F3D42F-EB36-45C3-B8D2-FE738EF21952}" srcOrd="1" destOrd="0" presId="urn:microsoft.com/office/officeart/2005/8/layout/hierarchy1"/>
    <dgm:cxn modelId="{4A8AE281-7FF3-4217-97A9-52CDD6AF26E4}" type="presParOf" srcId="{1DF1ED19-637D-4821-BEED-28ECB5641804}" destId="{5CB14F6C-85B0-4C64-A691-4827EB6F3154}" srcOrd="1" destOrd="0" presId="urn:microsoft.com/office/officeart/2005/8/layout/hierarchy1"/>
    <dgm:cxn modelId="{5DA966B9-D860-4D6A-BEE9-ADFB15F371B8}" type="presParOf" srcId="{241AEA4C-2FC6-4D1A-9F12-502ED1DDC562}" destId="{124E26D7-DC91-424C-B6D9-CB88A85506ED}" srcOrd="2" destOrd="0" presId="urn:microsoft.com/office/officeart/2005/8/layout/hierarchy1"/>
    <dgm:cxn modelId="{26F484D8-24F3-44E4-A93D-D867F7350CB1}" type="presParOf" srcId="{241AEA4C-2FC6-4D1A-9F12-502ED1DDC562}" destId="{4D1E56F6-9929-4E87-B1C5-84F796A63D78}" srcOrd="3" destOrd="0" presId="urn:microsoft.com/office/officeart/2005/8/layout/hierarchy1"/>
    <dgm:cxn modelId="{5E587C7B-E27E-4112-A3B9-905900146941}" type="presParOf" srcId="{4D1E56F6-9929-4E87-B1C5-84F796A63D78}" destId="{E7BB58FC-6E3D-44AA-8A0F-DB2CC81AC524}" srcOrd="0" destOrd="0" presId="urn:microsoft.com/office/officeart/2005/8/layout/hierarchy1"/>
    <dgm:cxn modelId="{D097329D-65D0-4075-BC6B-C7E819AABA5E}" type="presParOf" srcId="{E7BB58FC-6E3D-44AA-8A0F-DB2CC81AC524}" destId="{9049F1F2-B704-4FA1-A9D3-4CD48E24B93C}" srcOrd="0" destOrd="0" presId="urn:microsoft.com/office/officeart/2005/8/layout/hierarchy1"/>
    <dgm:cxn modelId="{C8282F3C-63C5-47DB-9579-3DF61BF9D222}" type="presParOf" srcId="{E7BB58FC-6E3D-44AA-8A0F-DB2CC81AC524}" destId="{5AF8CBBF-E881-404A-86F5-06AF17566CE4}" srcOrd="1" destOrd="0" presId="urn:microsoft.com/office/officeart/2005/8/layout/hierarchy1"/>
    <dgm:cxn modelId="{D2A3471D-984F-46A5-B44E-7B4C96498E08}" type="presParOf" srcId="{4D1E56F6-9929-4E87-B1C5-84F796A63D78}" destId="{7166B23D-675B-460D-AB98-40BF1F91F0D2}" srcOrd="1" destOrd="0" presId="urn:microsoft.com/office/officeart/2005/8/layout/hierarchy1"/>
    <dgm:cxn modelId="{11E71F52-4780-4036-8988-1B1CE73A397B}" type="presParOf" srcId="{241AEA4C-2FC6-4D1A-9F12-502ED1DDC562}" destId="{EAB357FA-72B2-4889-A549-80FD9F2451EA}" srcOrd="4" destOrd="0" presId="urn:microsoft.com/office/officeart/2005/8/layout/hierarchy1"/>
    <dgm:cxn modelId="{2B6C7BD2-8BDE-4781-8425-07A0AEA48710}" type="presParOf" srcId="{241AEA4C-2FC6-4D1A-9F12-502ED1DDC562}" destId="{B3B86C1F-30A8-436B-9D12-D1DAFECA66E0}" srcOrd="5" destOrd="0" presId="urn:microsoft.com/office/officeart/2005/8/layout/hierarchy1"/>
    <dgm:cxn modelId="{55FE48C6-C4C3-422E-9585-64F14818170E}" type="presParOf" srcId="{B3B86C1F-30A8-436B-9D12-D1DAFECA66E0}" destId="{7518E1BD-7A2B-4859-BDBD-4523C525717C}" srcOrd="0" destOrd="0" presId="urn:microsoft.com/office/officeart/2005/8/layout/hierarchy1"/>
    <dgm:cxn modelId="{241ADB82-52D5-410B-8D5F-902F5ED65028}" type="presParOf" srcId="{7518E1BD-7A2B-4859-BDBD-4523C525717C}" destId="{7B2CC7D0-59E9-47BD-B691-F8A46383E3EA}" srcOrd="0" destOrd="0" presId="urn:microsoft.com/office/officeart/2005/8/layout/hierarchy1"/>
    <dgm:cxn modelId="{3C564D44-4D45-4BDB-969A-C23DCDD9D36E}" type="presParOf" srcId="{7518E1BD-7A2B-4859-BDBD-4523C525717C}" destId="{EDA8707E-619A-4B74-A03C-47139EE12FDF}" srcOrd="1" destOrd="0" presId="urn:microsoft.com/office/officeart/2005/8/layout/hierarchy1"/>
    <dgm:cxn modelId="{04951DA3-DD81-4EF1-B682-B2A534BD0BDB}" type="presParOf" srcId="{B3B86C1F-30A8-436B-9D12-D1DAFECA66E0}" destId="{F07C6E34-059C-42EE-A604-482E2CEA6B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357FA-72B2-4889-A549-80FD9F2451EA}">
      <dsp:nvSpPr>
        <dsp:cNvPr id="0" name=""/>
        <dsp:cNvSpPr/>
      </dsp:nvSpPr>
      <dsp:spPr>
        <a:xfrm>
          <a:off x="5789761" y="571535"/>
          <a:ext cx="3719456" cy="529696"/>
        </a:xfrm>
        <a:custGeom>
          <a:avLst/>
          <a:gdLst/>
          <a:ahLst/>
          <a:cxnLst/>
          <a:rect l="0" t="0" r="0" b="0"/>
          <a:pathLst>
            <a:path>
              <a:moveTo>
                <a:pt x="0" y="0"/>
              </a:moveTo>
              <a:lnTo>
                <a:pt x="0" y="360972"/>
              </a:lnTo>
              <a:lnTo>
                <a:pt x="3719456" y="360972"/>
              </a:lnTo>
              <a:lnTo>
                <a:pt x="3719456" y="52969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4E26D7-DC91-424C-B6D9-CB88A85506ED}">
      <dsp:nvSpPr>
        <dsp:cNvPr id="0" name=""/>
        <dsp:cNvSpPr/>
      </dsp:nvSpPr>
      <dsp:spPr>
        <a:xfrm>
          <a:off x="5744041" y="571535"/>
          <a:ext cx="91440" cy="529696"/>
        </a:xfrm>
        <a:custGeom>
          <a:avLst/>
          <a:gdLst/>
          <a:ahLst/>
          <a:cxnLst/>
          <a:rect l="0" t="0" r="0" b="0"/>
          <a:pathLst>
            <a:path>
              <a:moveTo>
                <a:pt x="45720" y="0"/>
              </a:moveTo>
              <a:lnTo>
                <a:pt x="45720" y="360972"/>
              </a:lnTo>
              <a:lnTo>
                <a:pt x="58596" y="360972"/>
              </a:lnTo>
              <a:lnTo>
                <a:pt x="58596" y="52969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71C545-943F-4B9F-9D93-639462B738E0}">
      <dsp:nvSpPr>
        <dsp:cNvPr id="0" name=""/>
        <dsp:cNvSpPr/>
      </dsp:nvSpPr>
      <dsp:spPr>
        <a:xfrm>
          <a:off x="2096057" y="571535"/>
          <a:ext cx="3693703" cy="529696"/>
        </a:xfrm>
        <a:custGeom>
          <a:avLst/>
          <a:gdLst/>
          <a:ahLst/>
          <a:cxnLst/>
          <a:rect l="0" t="0" r="0" b="0"/>
          <a:pathLst>
            <a:path>
              <a:moveTo>
                <a:pt x="3693703" y="0"/>
              </a:moveTo>
              <a:lnTo>
                <a:pt x="3693703" y="360972"/>
              </a:lnTo>
              <a:lnTo>
                <a:pt x="0" y="360972"/>
              </a:lnTo>
              <a:lnTo>
                <a:pt x="0" y="529696"/>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68EC8E-2448-4946-B06E-5AC5B89DAAD8}">
      <dsp:nvSpPr>
        <dsp:cNvPr id="0" name=""/>
        <dsp:cNvSpPr/>
      </dsp:nvSpPr>
      <dsp:spPr>
        <a:xfrm>
          <a:off x="3920154" y="1447"/>
          <a:ext cx="3739213" cy="5700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EEB804-CDE5-4663-981D-44C115E1D236}">
      <dsp:nvSpPr>
        <dsp:cNvPr id="0" name=""/>
        <dsp:cNvSpPr/>
      </dsp:nvSpPr>
      <dsp:spPr>
        <a:xfrm>
          <a:off x="4122521" y="193696"/>
          <a:ext cx="3739213" cy="5700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dirty="0">
              <a:latin typeface="Arial" panose="020B0604020202020204" pitchFamily="34" charset="0"/>
              <a:ea typeface="Calibri" panose="020F0502020204030204" pitchFamily="34" charset="0"/>
              <a:cs typeface="Arial" panose="020B0604020202020204" pitchFamily="34" charset="0"/>
            </a:rPr>
            <a:t>Dossier du personnel</a:t>
          </a:r>
          <a:endParaRPr lang="fr-FR" sz="2400" b="1" kern="1200" dirty="0"/>
        </a:p>
      </dsp:txBody>
      <dsp:txXfrm>
        <a:off x="4139218" y="210393"/>
        <a:ext cx="3705819" cy="536693"/>
      </dsp:txXfrm>
    </dsp:sp>
    <dsp:sp modelId="{46C311B8-2EF5-4982-926F-453A9216A4CB}">
      <dsp:nvSpPr>
        <dsp:cNvPr id="0" name=""/>
        <dsp:cNvSpPr/>
      </dsp:nvSpPr>
      <dsp:spPr>
        <a:xfrm>
          <a:off x="445135" y="1101231"/>
          <a:ext cx="3301845" cy="21881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F3D42F-EB36-45C3-B8D2-FE738EF21952}">
      <dsp:nvSpPr>
        <dsp:cNvPr id="0" name=""/>
        <dsp:cNvSpPr/>
      </dsp:nvSpPr>
      <dsp:spPr>
        <a:xfrm>
          <a:off x="647502" y="1293480"/>
          <a:ext cx="3301845" cy="21881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Documents papiers</a:t>
          </a:r>
          <a:r>
            <a:rPr lang="fr-FR" sz="1800" kern="1200" dirty="0">
              <a:latin typeface="Arial" panose="020B0604020202020204" pitchFamily="34" charset="0"/>
              <a:ea typeface="Calibri" panose="020F0502020204030204" pitchFamily="34" charset="0"/>
              <a:cs typeface="Arial" panose="020B0604020202020204" pitchFamily="34" charset="0"/>
            </a:rPr>
            <a:t> </a:t>
          </a:r>
        </a:p>
        <a:p>
          <a:pPr marL="0" lvl="0" indent="0" algn="ctr" defTabSz="800100">
            <a:lnSpc>
              <a:spcPct val="90000"/>
            </a:lnSpc>
            <a:spcBef>
              <a:spcPct val="0"/>
            </a:spcBef>
            <a:spcAft>
              <a:spcPct val="35000"/>
            </a:spcAft>
            <a:buNone/>
          </a:pPr>
          <a:r>
            <a:rPr lang="fr-FR" sz="1800" kern="1200" dirty="0">
              <a:latin typeface="Arial" panose="020B0604020202020204" pitchFamily="34" charset="0"/>
              <a:ea typeface="Calibri" panose="020F0502020204030204" pitchFamily="34" charset="0"/>
              <a:cs typeface="Arial" panose="020B0604020202020204" pitchFamily="34" charset="0"/>
            </a:rPr>
            <a:t>Ils sont archivés dans un classeur ou une pochette par salarié. Ils sont de plus en plus numérisés au format PDF, dans un espace numérique dédié</a:t>
          </a:r>
          <a:endParaRPr lang="fr-FR" sz="1800" kern="1200" dirty="0"/>
        </a:p>
      </dsp:txBody>
      <dsp:txXfrm>
        <a:off x="711592" y="1357570"/>
        <a:ext cx="3173665" cy="2060007"/>
      </dsp:txXfrm>
    </dsp:sp>
    <dsp:sp modelId="{9049F1F2-B704-4FA1-A9D3-4CD48E24B93C}">
      <dsp:nvSpPr>
        <dsp:cNvPr id="0" name=""/>
        <dsp:cNvSpPr/>
      </dsp:nvSpPr>
      <dsp:spPr>
        <a:xfrm>
          <a:off x="4151715" y="1101231"/>
          <a:ext cx="3301845" cy="21881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F8CBBF-E881-404A-86F5-06AF17566CE4}">
      <dsp:nvSpPr>
        <dsp:cNvPr id="0" name=""/>
        <dsp:cNvSpPr/>
      </dsp:nvSpPr>
      <dsp:spPr>
        <a:xfrm>
          <a:off x="4354082" y="1293480"/>
          <a:ext cx="3301845" cy="21881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Documents numériques</a:t>
          </a:r>
          <a:r>
            <a:rPr lang="fr-FR" sz="1800" kern="1200" dirty="0">
              <a:latin typeface="Arial" panose="020B0604020202020204" pitchFamily="34" charset="0"/>
              <a:ea typeface="Calibri" panose="020F0502020204030204" pitchFamily="34" charset="0"/>
              <a:cs typeface="Arial" panose="020B0604020202020204" pitchFamily="34" charset="0"/>
            </a:rPr>
            <a:t> </a:t>
          </a:r>
        </a:p>
        <a:p>
          <a:pPr marL="0" lvl="0" indent="0" algn="ctr" defTabSz="800100">
            <a:lnSpc>
              <a:spcPct val="90000"/>
            </a:lnSpc>
            <a:spcBef>
              <a:spcPct val="0"/>
            </a:spcBef>
            <a:spcAft>
              <a:spcPct val="35000"/>
            </a:spcAft>
            <a:buNone/>
          </a:pPr>
          <a:r>
            <a:rPr lang="fr-FR" sz="1800" kern="1200" dirty="0">
              <a:latin typeface="Arial" panose="020B0604020202020204" pitchFamily="34" charset="0"/>
              <a:ea typeface="Calibri" panose="020F0502020204030204" pitchFamily="34" charset="0"/>
              <a:cs typeface="Arial" panose="020B0604020202020204" pitchFamily="34" charset="0"/>
            </a:rPr>
            <a:t>Ils sont créés sur des applications au format PDF, puis enregistrés dans un espace numérique dédié, avec un sous-dossier par salarié.</a:t>
          </a:r>
          <a:endParaRPr lang="fr-FR" sz="1800" kern="1200" dirty="0">
            <a:latin typeface="Arial" panose="020B0604020202020204" pitchFamily="34" charset="0"/>
            <a:ea typeface="Calibri" panose="020F0502020204030204" pitchFamily="34" charset="0"/>
            <a:cs typeface="Times New Roman" panose="02020603050405020304" pitchFamily="18" charset="0"/>
          </a:endParaRPr>
        </a:p>
      </dsp:txBody>
      <dsp:txXfrm>
        <a:off x="4418172" y="1357570"/>
        <a:ext cx="3173665" cy="2060007"/>
      </dsp:txXfrm>
    </dsp:sp>
    <dsp:sp modelId="{7B2CC7D0-59E9-47BD-B691-F8A46383E3EA}">
      <dsp:nvSpPr>
        <dsp:cNvPr id="0" name=""/>
        <dsp:cNvSpPr/>
      </dsp:nvSpPr>
      <dsp:spPr>
        <a:xfrm>
          <a:off x="7858295" y="1101231"/>
          <a:ext cx="3301845" cy="21881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A8707E-619A-4B74-A03C-47139EE12FDF}">
      <dsp:nvSpPr>
        <dsp:cNvPr id="0" name=""/>
        <dsp:cNvSpPr/>
      </dsp:nvSpPr>
      <dsp:spPr>
        <a:xfrm>
          <a:off x="8060662" y="1293480"/>
          <a:ext cx="3301845" cy="21881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Documents générés par les applications RH</a:t>
          </a:r>
          <a:endParaRPr lang="fr-FR" sz="1800" kern="1200" dirty="0">
            <a:latin typeface="Arial" panose="020B0604020202020204" pitchFamily="34" charset="0"/>
            <a:ea typeface="Calibri" panose="020F0502020204030204" pitchFamily="34" charset="0"/>
            <a:cs typeface="Arial" panose="020B0604020202020204" pitchFamily="34" charset="0"/>
          </a:endParaRPr>
        </a:p>
        <a:p>
          <a:pPr marL="0" lvl="0" indent="0" algn="ctr" defTabSz="800100">
            <a:lnSpc>
              <a:spcPct val="90000"/>
            </a:lnSpc>
            <a:spcBef>
              <a:spcPct val="0"/>
            </a:spcBef>
            <a:spcAft>
              <a:spcPts val="0"/>
            </a:spcAft>
            <a:buNone/>
          </a:pPr>
          <a:r>
            <a:rPr lang="fr-FR" sz="1800" kern="1200" dirty="0">
              <a:latin typeface="Arial" panose="020B0604020202020204" pitchFamily="34" charset="0"/>
              <a:ea typeface="Calibri" panose="020F0502020204030204" pitchFamily="34" charset="0"/>
              <a:cs typeface="Arial" panose="020B0604020202020204" pitchFamily="34" charset="0"/>
            </a:rPr>
            <a:t>Ils sont souvent au format PDF et gérés par l’application le PGI ou une application RH</a:t>
          </a:r>
        </a:p>
        <a:p>
          <a:pPr marL="0" lvl="0" indent="0" algn="ctr" defTabSz="800100">
            <a:lnSpc>
              <a:spcPct val="90000"/>
            </a:lnSpc>
            <a:spcBef>
              <a:spcPct val="0"/>
            </a:spcBef>
            <a:spcAft>
              <a:spcPts val="0"/>
            </a:spcAft>
            <a:buNone/>
          </a:pPr>
          <a:r>
            <a:rPr lang="fr-FR" sz="1800" i="1" kern="1200" dirty="0">
              <a:latin typeface="Arial" panose="020B0604020202020204" pitchFamily="34" charset="0"/>
              <a:ea typeface="Calibri" panose="020F0502020204030204" pitchFamily="34" charset="0"/>
              <a:cs typeface="Arial" panose="020B0604020202020204" pitchFamily="34" charset="0"/>
            </a:rPr>
            <a:t>(bulletins de salaire, RTT, arrêts, etc.)</a:t>
          </a:r>
          <a:r>
            <a:rPr lang="fr-FR" sz="1800" i="1" kern="1200" dirty="0">
              <a:latin typeface="Arial" panose="020B0604020202020204" pitchFamily="34" charset="0"/>
              <a:ea typeface="Calibri" panose="020F0502020204030204" pitchFamily="34" charset="0"/>
              <a:cs typeface="Times New Roman" panose="02020603050405020304" pitchFamily="18" charset="0"/>
            </a:rPr>
            <a:t> </a:t>
          </a:r>
        </a:p>
      </dsp:txBody>
      <dsp:txXfrm>
        <a:off x="8124752" y="1357570"/>
        <a:ext cx="3173665" cy="20600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17/09/2024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17/09/2024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25518" y="1196822"/>
            <a:ext cx="11351131" cy="1277273"/>
          </a:xfrm>
          <a:prstGeom prst="rect">
            <a:avLst/>
          </a:prstGeom>
        </p:spPr>
        <p:txBody>
          <a:bodyPr wrap="square">
            <a:spAutoFit/>
          </a:bodyPr>
          <a:lstStyle/>
          <a:p>
            <a:pPr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L’employeur doit pouvoir retrouver rapidement les informations et documents administratifs, juridiques ou comptables qui concernent un salarié. </a:t>
            </a:r>
          </a:p>
          <a:p>
            <a:pPr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 dossier du personnel est éclaté en trois espaces matériels et dématérialisés.</a:t>
            </a:r>
          </a:p>
        </p:txBody>
      </p:sp>
      <p:graphicFrame>
        <p:nvGraphicFramePr>
          <p:cNvPr id="4" name="Diagramme 3"/>
          <p:cNvGraphicFramePr/>
          <p:nvPr>
            <p:extLst>
              <p:ext uri="{D42A27DB-BD31-4B8C-83A1-F6EECF244321}">
                <p14:modId xmlns:p14="http://schemas.microsoft.com/office/powerpoint/2010/main" val="3780865810"/>
              </p:ext>
            </p:extLst>
          </p:nvPr>
        </p:nvGraphicFramePr>
        <p:xfrm>
          <a:off x="135365" y="2758846"/>
          <a:ext cx="11807643" cy="34831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Tree>
    <p:extLst>
      <p:ext uri="{BB962C8B-B14F-4D97-AF65-F5344CB8AC3E}">
        <p14:creationId xmlns:p14="http://schemas.microsoft.com/office/powerpoint/2010/main" val="401190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29459" y="114104"/>
            <a:ext cx="6959598" cy="461665"/>
          </a:xfrm>
          <a:prstGeom prst="rect">
            <a:avLst/>
          </a:prstGeom>
        </p:spPr>
        <p:txBody>
          <a:bodyPr wrap="square">
            <a:spAutoFit/>
          </a:bodyPr>
          <a:lstStyle/>
          <a:p>
            <a:pPr marL="269240">
              <a:spcBef>
                <a:spcPts val="600"/>
              </a:spcBef>
              <a:spcAft>
                <a:spcPts val="0"/>
              </a:spcAft>
            </a:pPr>
            <a:r>
              <a:rPr lang="fr-FR" sz="2400" b="1" i="1" dirty="0">
                <a:latin typeface="Arial" panose="020B0604020202020204" pitchFamily="34" charset="0"/>
                <a:ea typeface="Calibri" panose="020F0502020204030204" pitchFamily="34" charset="0"/>
                <a:cs typeface="Times New Roman" panose="02020603050405020304" pitchFamily="18" charset="0"/>
              </a:rPr>
              <a:t>Exemple : Ecran  Yourcegid Business</a:t>
            </a:r>
            <a:endParaRPr lang="fr-FR" sz="3600" dirty="0">
              <a:latin typeface="Arial" panose="020B0604020202020204" pitchFamily="34" charset="0"/>
              <a:ea typeface="Calibri" panose="020F0502020204030204" pitchFamily="34" charset="0"/>
              <a:cs typeface="Times New Roman" panose="02020603050405020304" pitchFamily="18" charset="0"/>
            </a:endParaRPr>
          </a:p>
        </p:txBody>
      </p:sp>
      <p:pic>
        <p:nvPicPr>
          <p:cNvPr id="5" name="Imag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8415" y="666193"/>
            <a:ext cx="7789653" cy="6036532"/>
          </a:xfrm>
          <a:prstGeom prst="rect">
            <a:avLst/>
          </a:prstGeom>
          <a:noFill/>
          <a:ln w="9525">
            <a:noFill/>
            <a:miter lim="800000"/>
            <a:headEnd/>
            <a:tailEnd/>
          </a:ln>
        </p:spPr>
      </p:pic>
    </p:spTree>
    <p:extLst>
      <p:ext uri="{BB962C8B-B14F-4D97-AF65-F5344CB8AC3E}">
        <p14:creationId xmlns:p14="http://schemas.microsoft.com/office/powerpoint/2010/main" val="22579373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5" name="ZoneTexte 4">
            <a:extLst>
              <a:ext uri="{FF2B5EF4-FFF2-40B4-BE49-F238E27FC236}">
                <a16:creationId xmlns:a16="http://schemas.microsoft.com/office/drawing/2014/main" id="{4E9F4D99-E7E6-49B1-8315-C056F937D75D}"/>
              </a:ext>
            </a:extLst>
          </p:cNvPr>
          <p:cNvSpPr txBox="1"/>
          <p:nvPr/>
        </p:nvSpPr>
        <p:spPr>
          <a:xfrm>
            <a:off x="334195" y="1148069"/>
            <a:ext cx="10858500" cy="1938992"/>
          </a:xfrm>
          <a:prstGeom prst="rect">
            <a:avLst/>
          </a:prstGeom>
          <a:noFill/>
        </p:spPr>
        <p:txBody>
          <a:bodyPr wrap="square">
            <a:spAutoFit/>
          </a:bodyPr>
          <a:lstStyle/>
          <a:p>
            <a:pPr>
              <a:spcBef>
                <a:spcPts val="600"/>
              </a:spcBef>
              <a:spcAft>
                <a:spcPts val="600"/>
              </a:spcAft>
            </a:pPr>
            <a:r>
              <a:rPr lang="fr-FR" sz="2800" b="1" dirty="0">
                <a:effectLst/>
                <a:latin typeface="Arial" panose="020B0604020202020204" pitchFamily="34" charset="0"/>
                <a:ea typeface="Times New Roman" panose="02020603050405020304" pitchFamily="18" charset="0"/>
                <a:cs typeface="Arial" panose="020B0604020202020204" pitchFamily="34" charset="0"/>
              </a:rPr>
              <a:t>3.1 Élaborer un plan de classement</a:t>
            </a:r>
          </a:p>
          <a:p>
            <a:pPr algn="ctr">
              <a:spcBef>
                <a:spcPts val="1800"/>
              </a:spcBef>
              <a:spcAft>
                <a:spcPts val="600"/>
              </a:spcAft>
            </a:pPr>
            <a:r>
              <a:rPr lang="fr-FR" sz="2400" dirty="0">
                <a:effectLst/>
                <a:latin typeface="Arial" panose="020B0604020202020204" pitchFamily="34" charset="0"/>
                <a:ea typeface="Calibri" panose="020F0502020204030204" pitchFamily="34" charset="0"/>
                <a:cs typeface="Arial" panose="020B0604020202020204" pitchFamily="34" charset="0"/>
              </a:rPr>
              <a:t>Chaque entreprise organise le classement en imposant des règles et des procédures qui devront être partagées lors de la création, lors de la sauvegarde et lors de l’archivage des documents.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Image 8" descr="Une image contenant texte&#10;&#10;Description générée automatiquement">
            <a:extLst>
              <a:ext uri="{FF2B5EF4-FFF2-40B4-BE49-F238E27FC236}">
                <a16:creationId xmlns:a16="http://schemas.microsoft.com/office/drawing/2014/main" id="{C2EEEF91-7080-40E9-8791-DE349AC001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435" y="3688721"/>
            <a:ext cx="11691671" cy="2196923"/>
          </a:xfrm>
          <a:prstGeom prst="rect">
            <a:avLst/>
          </a:prstGeom>
        </p:spPr>
      </p:pic>
    </p:spTree>
    <p:extLst>
      <p:ext uri="{BB962C8B-B14F-4D97-AF65-F5344CB8AC3E}">
        <p14:creationId xmlns:p14="http://schemas.microsoft.com/office/powerpoint/2010/main" val="16482540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10" name="ZoneTexte 9">
            <a:extLst>
              <a:ext uri="{FF2B5EF4-FFF2-40B4-BE49-F238E27FC236}">
                <a16:creationId xmlns:a16="http://schemas.microsoft.com/office/drawing/2014/main" id="{CC21513F-C5BA-4387-B176-AA0FE0FA5767}"/>
              </a:ext>
            </a:extLst>
          </p:cNvPr>
          <p:cNvSpPr txBox="1"/>
          <p:nvPr/>
        </p:nvSpPr>
        <p:spPr>
          <a:xfrm>
            <a:off x="283453" y="1143834"/>
            <a:ext cx="11311825" cy="1123384"/>
          </a:xfrm>
          <a:prstGeom prst="rect">
            <a:avLst/>
          </a:prstGeom>
          <a:noFill/>
        </p:spPr>
        <p:txBody>
          <a:bodyPr wrap="square">
            <a:spAutoFit/>
          </a:bodyPr>
          <a:lstStyle/>
          <a:p>
            <a:pPr marL="342900" lvl="0" indent="-342900" algn="just">
              <a:spcBef>
                <a:spcPts val="600"/>
              </a:spcBef>
              <a:spcAft>
                <a:spcPts val="0"/>
              </a:spcAft>
              <a:buFont typeface="Symbol" panose="05050102010706020507" pitchFamily="18" charset="2"/>
              <a:buChar char=""/>
            </a:pPr>
            <a:r>
              <a:rPr lang="fr-FR" sz="2800" b="1" dirty="0">
                <a:effectLst/>
                <a:latin typeface="Arial" panose="020B0604020202020204" pitchFamily="34" charset="0"/>
                <a:ea typeface="Calibri" panose="020F0502020204030204" pitchFamily="34" charset="0"/>
                <a:cs typeface="Times New Roman" panose="02020603050405020304" pitchFamily="18" charset="0"/>
              </a:rPr>
              <a:t>Nommer les fichiers </a:t>
            </a:r>
          </a:p>
          <a:p>
            <a:pPr algn="ctr">
              <a:spcBef>
                <a:spcPts val="1800"/>
              </a:spcBef>
              <a:spcAft>
                <a:spcPts val="600"/>
              </a:spcAft>
            </a:pPr>
            <a:r>
              <a:rPr lang="fr-FR" sz="2400" dirty="0">
                <a:effectLst/>
                <a:latin typeface="Arial" panose="020B0604020202020204" pitchFamily="34" charset="0"/>
                <a:ea typeface="Calibri" panose="020F0502020204030204" pitchFamily="34" charset="0"/>
                <a:cs typeface="Arial" panose="020B0604020202020204" pitchFamily="34" charset="0"/>
              </a:rPr>
              <a:t>Le nommage des fichiers doit respecter des règles communes</a:t>
            </a:r>
            <a:r>
              <a:rPr lang="fr-FR" sz="2400" dirty="0">
                <a:effectLst/>
                <a:latin typeface="Arial" panose="020B0604020202020204" pitchFamily="34" charset="0"/>
                <a:ea typeface="Calibri" panose="020F0502020204030204" pitchFamily="34" charset="0"/>
                <a:cs typeface="Times New Roman" panose="02020603050405020304" pitchFamily="18" charset="0"/>
              </a:rPr>
              <a:t>.</a:t>
            </a:r>
          </a:p>
        </p:txBody>
      </p:sp>
      <p:pic>
        <p:nvPicPr>
          <p:cNvPr id="4" name="Image 3">
            <a:extLst>
              <a:ext uri="{FF2B5EF4-FFF2-40B4-BE49-F238E27FC236}">
                <a16:creationId xmlns:a16="http://schemas.microsoft.com/office/drawing/2014/main" id="{23E32B2D-A83E-468C-B5D9-50719B1DB9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403" y="2381229"/>
            <a:ext cx="11161855" cy="4109591"/>
          </a:xfrm>
          <a:prstGeom prst="rect">
            <a:avLst/>
          </a:prstGeom>
        </p:spPr>
      </p:pic>
    </p:spTree>
    <p:extLst>
      <p:ext uri="{BB962C8B-B14F-4D97-AF65-F5344CB8AC3E}">
        <p14:creationId xmlns:p14="http://schemas.microsoft.com/office/powerpoint/2010/main" val="20139054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5" name="ZoneTexte 4">
            <a:extLst>
              <a:ext uri="{FF2B5EF4-FFF2-40B4-BE49-F238E27FC236}">
                <a16:creationId xmlns:a16="http://schemas.microsoft.com/office/drawing/2014/main" id="{C7329C3A-C1EC-4BA9-96FD-AE06FBFC84B4}"/>
              </a:ext>
            </a:extLst>
          </p:cNvPr>
          <p:cNvSpPr txBox="1"/>
          <p:nvPr/>
        </p:nvSpPr>
        <p:spPr>
          <a:xfrm>
            <a:off x="455054" y="1092666"/>
            <a:ext cx="11153104" cy="4693593"/>
          </a:xfrm>
          <a:prstGeom prst="rect">
            <a:avLst/>
          </a:prstGeom>
          <a:noFill/>
        </p:spPr>
        <p:txBody>
          <a:bodyPr wrap="square">
            <a:spAutoFit/>
          </a:bodyPr>
          <a:lstStyle/>
          <a:p>
            <a:pPr marL="342900" lvl="0" indent="-342900" algn="just">
              <a:spcBef>
                <a:spcPts val="600"/>
              </a:spcBef>
              <a:spcAft>
                <a:spcPts val="0"/>
              </a:spcAft>
              <a:buFont typeface="Symbol" panose="05050102010706020507" pitchFamily="18" charset="2"/>
              <a:buChar char=""/>
            </a:pPr>
            <a:r>
              <a:rPr lang="fr-FR" sz="2800" b="1" dirty="0">
                <a:effectLst/>
                <a:latin typeface="Arial" panose="020B0604020202020204" pitchFamily="34" charset="0"/>
                <a:ea typeface="Calibri" panose="020F0502020204030204" pitchFamily="34" charset="0"/>
                <a:cs typeface="Times New Roman" panose="02020603050405020304" pitchFamily="18" charset="0"/>
              </a:rPr>
              <a:t>Organiser les dossiers de sauvegarde</a:t>
            </a:r>
          </a:p>
          <a:p>
            <a:pPr algn="ctr">
              <a:spcBef>
                <a:spcPts val="3000"/>
              </a:spcBef>
            </a:pPr>
            <a:r>
              <a:rPr lang="fr-FR" sz="2400" dirty="0">
                <a:effectLst/>
                <a:latin typeface="Arial" panose="020B0604020202020204" pitchFamily="34" charset="0"/>
                <a:ea typeface="Calibri" panose="020F0502020204030204" pitchFamily="34" charset="0"/>
                <a:cs typeface="Arial" panose="020B0604020202020204" pitchFamily="34" charset="0"/>
              </a:rPr>
              <a:t>Un dossier informatique est un espace de rangement destiné à recevoir des fichiers. L’ensemble des dossiers et sous-dossiers constitue l’</a:t>
            </a:r>
            <a:r>
              <a:rPr lang="fr-FR" sz="2400" b="1" dirty="0">
                <a:effectLst/>
                <a:latin typeface="Arial" panose="020B0604020202020204" pitchFamily="34" charset="0"/>
                <a:ea typeface="Calibri" panose="020F0502020204030204" pitchFamily="34" charset="0"/>
                <a:cs typeface="Arial" panose="020B0604020202020204" pitchFamily="34" charset="0"/>
              </a:rPr>
              <a:t>arborescence des dossiers</a:t>
            </a:r>
            <a:r>
              <a:rPr lang="fr-FR" sz="2400" dirty="0">
                <a:effectLst/>
                <a:latin typeface="Arial" panose="020B0604020202020204" pitchFamily="34" charset="0"/>
                <a:ea typeface="Calibri" panose="020F0502020204030204" pitchFamily="34" charset="0"/>
                <a:cs typeface="Arial" panose="020B0604020202020204" pitchFamily="34" charset="0"/>
              </a:rPr>
              <a:t>.</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18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Arial" panose="020B0604020202020204" pitchFamily="34" charset="0"/>
              </a:rPr>
              <a:t>Il n’existe pas d’arborescence idéale. </a:t>
            </a:r>
            <a:r>
              <a:rPr lang="fr-FR" sz="2400" b="1" dirty="0">
                <a:effectLst/>
                <a:latin typeface="Arial" panose="020B0604020202020204" pitchFamily="34" charset="0"/>
                <a:ea typeface="Calibri" panose="020F0502020204030204" pitchFamily="34" charset="0"/>
                <a:cs typeface="Arial" panose="020B0604020202020204" pitchFamily="34" charset="0"/>
              </a:rPr>
              <a:t>un système est efficace lorsqu’il permet de retrouver rapidement les documents et lorsque qu’il est compréhensible par tous les utilisateurs.</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indent="-342900">
              <a:spcBef>
                <a:spcPts val="1800"/>
              </a:spcBef>
              <a:buFont typeface="Wingdings" panose="05000000000000000000" pitchFamily="2" charset="2"/>
              <a:buChar char="q"/>
            </a:pPr>
            <a:r>
              <a:rPr lang="fr-FR" sz="2400" dirty="0">
                <a:effectLst/>
                <a:latin typeface="Arial" panose="020B0604020202020204" pitchFamily="34" charset="0"/>
                <a:ea typeface="Calibri" panose="020F0502020204030204" pitchFamily="34" charset="0"/>
                <a:cs typeface="Arial" panose="020B0604020202020204" pitchFamily="34" charset="0"/>
              </a:rPr>
              <a:t>Les dossiers peuvent être structurés par thèmes, par services, par personnes, par types de document, par dates, par natures, par fonctions, etc. </a:t>
            </a:r>
            <a:r>
              <a:rPr lang="fr-FR" sz="2400" b="1" dirty="0">
                <a:effectLst/>
                <a:latin typeface="Arial" panose="020B0604020202020204" pitchFamily="34" charset="0"/>
                <a:ea typeface="Calibri" panose="020F0502020204030204" pitchFamily="34" charset="0"/>
                <a:cs typeface="Arial" panose="020B0604020202020204" pitchFamily="34" charset="0"/>
              </a:rPr>
              <a:t>Cette organisation doit être partagées et acceptées par tous.</a:t>
            </a:r>
            <a:endParaRPr lang="fr-FR" sz="24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62355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5" name="ZoneTexte 4">
            <a:extLst>
              <a:ext uri="{FF2B5EF4-FFF2-40B4-BE49-F238E27FC236}">
                <a16:creationId xmlns:a16="http://schemas.microsoft.com/office/drawing/2014/main" id="{8CE504A6-39EB-448B-91C4-0736862A6E68}"/>
              </a:ext>
            </a:extLst>
          </p:cNvPr>
          <p:cNvSpPr txBox="1"/>
          <p:nvPr/>
        </p:nvSpPr>
        <p:spPr>
          <a:xfrm>
            <a:off x="415029" y="1273382"/>
            <a:ext cx="11141075" cy="4924425"/>
          </a:xfrm>
          <a:prstGeom prst="rect">
            <a:avLst/>
          </a:prstGeom>
          <a:noFill/>
        </p:spPr>
        <p:txBody>
          <a:bodyPr wrap="square">
            <a:spAutoFit/>
          </a:bodyPr>
          <a:lstStyle/>
          <a:p>
            <a:pPr algn="ctr">
              <a:spcBef>
                <a:spcPts val="600"/>
              </a:spcBef>
              <a:spcAft>
                <a:spcPts val="600"/>
              </a:spcAft>
            </a:pPr>
            <a:r>
              <a:rPr lang="fr-FR" sz="2400" b="1" dirty="0">
                <a:solidFill>
                  <a:srgbClr val="FFFF00"/>
                </a:solidFill>
                <a:effectLst/>
                <a:latin typeface="Arial" panose="020B0604020202020204" pitchFamily="34" charset="0"/>
                <a:ea typeface="Calibri" panose="020F0502020204030204" pitchFamily="34" charset="0"/>
                <a:cs typeface="Arial" panose="020B0604020202020204" pitchFamily="34" charset="0"/>
              </a:rPr>
              <a:t>Quelques règles à respecter</a:t>
            </a:r>
            <a:endParaRPr lang="fr-FR" sz="2400"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spcAft>
                <a:spcPts val="600"/>
              </a:spcAft>
              <a:buFont typeface="Arial" panose="020B0604020202020204" pitchFamily="34" charset="0"/>
              <a:buChar char="-"/>
            </a:pPr>
            <a:r>
              <a:rPr lang="fr-FR" sz="24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L’architecture des dossiers et sous-dossiers doit être partagé et contrôlé.</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Arial" panose="020B0604020202020204" pitchFamily="34" charset="0"/>
              <a:buChar char="-"/>
            </a:pPr>
            <a:r>
              <a:rPr lang="fr-FR" sz="24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Au-delà de trois niveaux une arborescence devient difficile à comprendre et à mémoriser. </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Arial" panose="020B0604020202020204" pitchFamily="34" charset="0"/>
              <a:buChar char="-"/>
            </a:pPr>
            <a:r>
              <a:rPr lang="fr-FR" sz="24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Les noms des dossiers doivent être logiques et codifiés comme les noms de fichiers. </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Arial" panose="020B0604020202020204" pitchFamily="34" charset="0"/>
              <a:buChar char="-"/>
            </a:pPr>
            <a:r>
              <a:rPr lang="fr-FR" sz="24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La création de nouveaux dossiers et sous-dossiers ne doit pas être libre et doit respecter une procédure.</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600"/>
              </a:spcBef>
              <a:spcAft>
                <a:spcPts val="600"/>
              </a:spcAft>
              <a:buFont typeface="Arial" panose="020B0604020202020204" pitchFamily="34" charset="0"/>
              <a:buChar char="-"/>
            </a:pPr>
            <a:r>
              <a:rPr lang="fr-FR" sz="2400" dirty="0">
                <a:solidFill>
                  <a:srgbClr val="FFFF00"/>
                </a:solidFill>
                <a:effectLst/>
                <a:latin typeface="Arial" panose="020B0604020202020204" pitchFamily="34" charset="0"/>
                <a:ea typeface="Times New Roman" panose="02020603050405020304" pitchFamily="18" charset="0"/>
                <a:cs typeface="Arial" panose="020B0604020202020204" pitchFamily="34" charset="0"/>
              </a:rPr>
              <a:t>Les fichiers élémentaires ou brouillons doivent être purgés lorsqu’ils sont devenus inutiles ou archivés dans des sous-dossiers spéciaux afin de ne pas encombrer les dossiers et le système informatique. </a:t>
            </a:r>
            <a:endParaRPr lang="fr-FR" sz="2400"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0818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5" name="ZoneTexte 4">
            <a:extLst>
              <a:ext uri="{FF2B5EF4-FFF2-40B4-BE49-F238E27FC236}">
                <a16:creationId xmlns:a16="http://schemas.microsoft.com/office/drawing/2014/main" id="{135A7AD0-88E0-4390-865C-7AE2BEBAFC99}"/>
              </a:ext>
            </a:extLst>
          </p:cNvPr>
          <p:cNvSpPr txBox="1"/>
          <p:nvPr/>
        </p:nvSpPr>
        <p:spPr>
          <a:xfrm>
            <a:off x="1546225" y="1279151"/>
            <a:ext cx="8735334" cy="369332"/>
          </a:xfrm>
          <a:prstGeom prst="rect">
            <a:avLst/>
          </a:prstGeom>
          <a:noFill/>
        </p:spPr>
        <p:txBody>
          <a:bodyPr wrap="square">
            <a:spAutoFit/>
          </a:bodyPr>
          <a:lstStyle/>
          <a:p>
            <a:pPr algn="ctr">
              <a:spcBef>
                <a:spcPts val="600"/>
              </a:spcBef>
              <a:spcAft>
                <a:spcPts val="300"/>
              </a:spcAft>
            </a:pPr>
            <a:r>
              <a:rPr lang="fr-FR" sz="1800" b="1" i="1" dirty="0">
                <a:effectLst/>
                <a:latin typeface="Arial" panose="020B0604020202020204" pitchFamily="34" charset="0"/>
                <a:ea typeface="Calibri" panose="020F0502020204030204" pitchFamily="34" charset="0"/>
                <a:cs typeface="Arial" panose="020B0604020202020204" pitchFamily="34" charset="0"/>
              </a:rPr>
              <a:t>Exemple : arborescence des dossiers du personnel d’une entreprise</a:t>
            </a:r>
            <a:endParaRPr lang="fr-FR" sz="18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3" name="Image 2" descr="Une image contenant texte, capture d’écran, Police, diagramme&#10;&#10;Description générée automatiquement">
            <a:extLst>
              <a:ext uri="{FF2B5EF4-FFF2-40B4-BE49-F238E27FC236}">
                <a16:creationId xmlns:a16="http://schemas.microsoft.com/office/drawing/2014/main" id="{54D8C2EA-1E3F-639C-7BBF-97E24C711C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154" y="1792330"/>
            <a:ext cx="10956310" cy="4376649"/>
          </a:xfrm>
          <a:prstGeom prst="rect">
            <a:avLst/>
          </a:prstGeom>
        </p:spPr>
      </p:pic>
    </p:spTree>
    <p:extLst>
      <p:ext uri="{BB962C8B-B14F-4D97-AF65-F5344CB8AC3E}">
        <p14:creationId xmlns:p14="http://schemas.microsoft.com/office/powerpoint/2010/main" val="27769916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35579"/>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3. Modalités d’archivage</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8" name="Titre 1">
            <a:extLst>
              <a:ext uri="{FF2B5EF4-FFF2-40B4-BE49-F238E27FC236}">
                <a16:creationId xmlns:a16="http://schemas.microsoft.com/office/drawing/2014/main" id="{B419D01E-6129-4F5A-AD89-BCBA9ECD8B94}"/>
              </a:ext>
            </a:extLst>
          </p:cNvPr>
          <p:cNvSpPr>
            <a:spLocks noGrp="1"/>
          </p:cNvSpPr>
          <p:nvPr/>
        </p:nvSpPr>
        <p:spPr>
          <a:xfrm>
            <a:off x="0" y="-15022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5" name="ZoneTexte 4">
            <a:extLst>
              <a:ext uri="{FF2B5EF4-FFF2-40B4-BE49-F238E27FC236}">
                <a16:creationId xmlns:a16="http://schemas.microsoft.com/office/drawing/2014/main" id="{316018D6-DE3E-4384-94C7-D24E5B24B21F}"/>
              </a:ext>
            </a:extLst>
          </p:cNvPr>
          <p:cNvSpPr txBox="1"/>
          <p:nvPr/>
        </p:nvSpPr>
        <p:spPr>
          <a:xfrm>
            <a:off x="261617" y="1136386"/>
            <a:ext cx="11505380" cy="4739759"/>
          </a:xfrm>
          <a:prstGeom prst="rect">
            <a:avLst/>
          </a:prstGeom>
          <a:noFill/>
        </p:spPr>
        <p:txBody>
          <a:bodyPr wrap="square">
            <a:spAutoFit/>
          </a:bodyPr>
          <a:lstStyle/>
          <a:p>
            <a:pPr marL="342900" lvl="0" indent="-342900" algn="just">
              <a:spcBef>
                <a:spcPts val="1800"/>
              </a:spcBef>
              <a:spcAft>
                <a:spcPts val="0"/>
              </a:spcAft>
              <a:buFont typeface="Symbol" panose="05050102010706020507" pitchFamily="18" charset="2"/>
              <a:buChar char=""/>
            </a:pPr>
            <a:r>
              <a:rPr lang="fr-FR" sz="2600" b="1" dirty="0">
                <a:effectLst/>
                <a:latin typeface="Arial" panose="020B0604020202020204" pitchFamily="34" charset="0"/>
                <a:ea typeface="Calibri" panose="020F0502020204030204" pitchFamily="34" charset="0"/>
                <a:cs typeface="Times New Roman" panose="02020603050405020304" pitchFamily="18" charset="0"/>
              </a:rPr>
              <a:t>Gestion électronique des documents (GED)</a:t>
            </a:r>
          </a:p>
          <a:p>
            <a:pPr algn="ctr">
              <a:spcBef>
                <a:spcPts val="3000"/>
              </a:spcBef>
            </a:pPr>
            <a:r>
              <a:rPr lang="fr-FR" sz="2200" dirty="0">
                <a:effectLst/>
                <a:latin typeface="Arial" panose="020B0604020202020204" pitchFamily="34" charset="0"/>
                <a:ea typeface="Calibri" panose="020F0502020204030204" pitchFamily="34" charset="0"/>
                <a:cs typeface="Arial" panose="020B0604020202020204" pitchFamily="34" charset="0"/>
              </a:rPr>
              <a:t>La </a:t>
            </a:r>
            <a:r>
              <a:rPr lang="fr-FR" sz="2200" b="1" dirty="0">
                <a:effectLst/>
                <a:latin typeface="Arial" panose="020B0604020202020204" pitchFamily="34" charset="0"/>
                <a:ea typeface="Calibri" panose="020F0502020204030204" pitchFamily="34" charset="0"/>
                <a:cs typeface="Arial" panose="020B0604020202020204" pitchFamily="34" charset="0"/>
              </a:rPr>
              <a:t>Gestion Electronique des Documents</a:t>
            </a:r>
            <a:r>
              <a:rPr lang="fr-FR" sz="2200" dirty="0">
                <a:effectLst/>
                <a:latin typeface="Arial" panose="020B0604020202020204" pitchFamily="34" charset="0"/>
                <a:ea typeface="Calibri" panose="020F0502020204030204" pitchFamily="34" charset="0"/>
                <a:cs typeface="Arial" panose="020B0604020202020204" pitchFamily="34" charset="0"/>
              </a:rPr>
              <a:t> (GED) organise la gestion des documents numériques. Elle organise leur cycle de vie en les classant, en réduisant les temps de recherches, les coûts de stockage et en facilitant le partage des informations. </a:t>
            </a:r>
            <a:r>
              <a:rPr lang="fr-FR" sz="2200" b="1" dirty="0">
                <a:effectLst/>
                <a:latin typeface="Arial" panose="020B0604020202020204" pitchFamily="34" charset="0"/>
                <a:ea typeface="Calibri" panose="020F0502020204030204" pitchFamily="34" charset="0"/>
                <a:cs typeface="Times New Roman" panose="02020603050405020304" pitchFamily="18" charset="0"/>
              </a:rPr>
              <a:t> </a:t>
            </a:r>
          </a:p>
          <a:p>
            <a:pPr algn="just">
              <a:spcBef>
                <a:spcPts val="3000"/>
              </a:spcBef>
            </a:pPr>
            <a:r>
              <a:rPr lang="fr-FR" sz="2000" dirty="0">
                <a:effectLst/>
                <a:latin typeface="Arial" panose="020B0604020202020204" pitchFamily="34" charset="0"/>
                <a:ea typeface="Calibri" panose="020F0502020204030204" pitchFamily="34" charset="0"/>
                <a:cs typeface="Arial" panose="020B0604020202020204" pitchFamily="34" charset="0"/>
              </a:rPr>
              <a:t>La GED </a:t>
            </a:r>
            <a:r>
              <a:rPr lang="fr-FR" sz="2000" b="1" dirty="0">
                <a:effectLst/>
                <a:latin typeface="Arial" panose="020B0604020202020204" pitchFamily="34" charset="0"/>
                <a:ea typeface="Calibri" panose="020F0502020204030204" pitchFamily="34" charset="0"/>
                <a:cs typeface="Arial" panose="020B0604020202020204" pitchFamily="34" charset="0"/>
              </a:rPr>
              <a:t>organise et </a:t>
            </a:r>
            <a:r>
              <a:rPr lang="fr-FR" sz="2000" b="1" dirty="0">
                <a:latin typeface="Arial" panose="020B0604020202020204" pitchFamily="34" charset="0"/>
                <a:ea typeface="Calibri" panose="020F0502020204030204" pitchFamily="34" charset="0"/>
                <a:cs typeface="Arial" panose="020B0604020202020204" pitchFamily="34" charset="0"/>
              </a:rPr>
              <a:t>rationnalise le système d’information (SI)</a:t>
            </a:r>
            <a:r>
              <a:rPr lang="fr-FR" sz="2000" dirty="0">
                <a:effectLst/>
                <a:latin typeface="Arial" panose="020B0604020202020204" pitchFamily="34" charset="0"/>
                <a:ea typeface="Calibri" panose="020F0502020204030204" pitchFamily="34" charset="0"/>
                <a:cs typeface="Arial" panose="020B0604020202020204" pitchFamily="34" charset="0"/>
              </a:rPr>
              <a:t>. </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C’est un outil collaboratif qui facilite le partage et l’échange de documents numériques.</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Elle réduit les coûts de stockage en dématérialisant les documents.</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Elle facilite les recherches de documents qui sont classés et indexés.</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Elle sécurise l’archivage des documents.</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La numérisation des documents</a:t>
            </a:r>
            <a:r>
              <a:rPr lang="fr-FR" sz="2000" dirty="0">
                <a:latin typeface="Arial" panose="020B0604020202020204" pitchFamily="34" charset="0"/>
                <a:ea typeface="Calibri" panose="020F0502020204030204" pitchFamily="34" charset="0"/>
                <a:cs typeface="Arial" panose="020B0604020202020204" pitchFamily="34" charset="0"/>
              </a:rPr>
              <a:t> </a:t>
            </a:r>
            <a:r>
              <a:rPr lang="fr-FR" sz="2000" dirty="0">
                <a:effectLst/>
                <a:latin typeface="Arial" panose="020B0604020202020204" pitchFamily="34" charset="0"/>
                <a:ea typeface="Calibri" panose="020F0502020204030204" pitchFamily="34" charset="0"/>
                <a:cs typeface="Arial" panose="020B0604020202020204" pitchFamily="34" charset="0"/>
              </a:rPr>
              <a:t>réduit les coûts d’impression et l’impact carbone de la société.</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fr-FR" sz="2000" dirty="0">
                <a:effectLst/>
                <a:latin typeface="Arial" panose="020B0604020202020204" pitchFamily="34" charset="0"/>
                <a:ea typeface="Calibri" panose="020F0502020204030204" pitchFamily="34" charset="0"/>
                <a:cs typeface="Arial" panose="020B0604020202020204" pitchFamily="34" charset="0"/>
              </a:rPr>
              <a:t>Les applications GED sont interfacées avec les applications bureautiques (Microsoft 365 par exemple) et </a:t>
            </a:r>
            <a:r>
              <a:rPr lang="fr-FR" sz="2000">
                <a:effectLst/>
                <a:latin typeface="Arial" panose="020B0604020202020204" pitchFamily="34" charset="0"/>
                <a:ea typeface="Calibri" panose="020F0502020204030204" pitchFamily="34" charset="0"/>
                <a:cs typeface="Arial" panose="020B0604020202020204" pitchFamily="34" charset="0"/>
              </a:rPr>
              <a:t>fonctionnent en </a:t>
            </a:r>
            <a:r>
              <a:rPr lang="fr-FR" sz="2000" dirty="0">
                <a:effectLst/>
                <a:latin typeface="Arial" panose="020B0604020202020204" pitchFamily="34" charset="0"/>
                <a:ea typeface="Calibri" panose="020F0502020204030204" pitchFamily="34" charset="0"/>
                <a:cs typeface="Arial" panose="020B0604020202020204" pitchFamily="34" charset="0"/>
              </a:rPr>
              <a:t>mode Saas et en Cloud.</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05206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319</TotalTime>
  <Words>626</Words>
  <Application>Microsoft Office PowerPoint</Application>
  <PresentationFormat>Grand écran</PresentationFormat>
  <Paragraphs>49</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Century Gothic</vt:lpstr>
      <vt:lpstr>Symbol</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29</cp:revision>
  <dcterms:created xsi:type="dcterms:W3CDTF">2014-01-16T23:14:09Z</dcterms:created>
  <dcterms:modified xsi:type="dcterms:W3CDTF">2024-09-17T08:36:26Z</dcterms:modified>
</cp:coreProperties>
</file>