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2" r:id="rId3"/>
    <p:sldId id="263" r:id="rId4"/>
    <p:sldId id="258" r:id="rId5"/>
    <p:sldId id="264"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86013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41787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985069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22859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593107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238828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250677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07213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37740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1545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27903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34589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17/09/2024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88881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44256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0100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848861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17/09/2024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2399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17/09/2024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336415569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504218"/>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 Contenu du dossier du personnel</a:t>
            </a:r>
            <a:endParaRPr lang="fr-FR" sz="28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332147" y="1183518"/>
            <a:ext cx="11527706" cy="907941"/>
          </a:xfrm>
          <a:prstGeom prst="rect">
            <a:avLst/>
          </a:prstGeom>
        </p:spPr>
        <p:txBody>
          <a:bodyPr wrap="square">
            <a:spAutoFit/>
          </a:bodyPr>
          <a:lstStyle/>
          <a:p>
            <a:pPr algn="ctr">
              <a:spcBef>
                <a:spcPts val="600"/>
              </a:spcBef>
            </a:pPr>
            <a:r>
              <a:rPr lang="fr-FR" sz="2400" dirty="0">
                <a:latin typeface="Arial" panose="020B0604020202020204" pitchFamily="34" charset="0"/>
                <a:ea typeface="Calibri" panose="020F0502020204030204" pitchFamily="34" charset="0"/>
                <a:cs typeface="Times New Roman" panose="02020603050405020304" pitchFamily="18" charset="0"/>
              </a:rPr>
              <a:t>Aucune règle juridique n’indique le contenu d’un dossier du personnel. </a:t>
            </a:r>
          </a:p>
          <a:p>
            <a:pPr algn="ctr">
              <a:spcBef>
                <a:spcPts val="600"/>
              </a:spcBef>
              <a:spcAft>
                <a:spcPts val="600"/>
              </a:spcAft>
            </a:pPr>
            <a:r>
              <a:rPr lang="fr-FR" sz="2400" dirty="0">
                <a:latin typeface="Arial" panose="020B0604020202020204" pitchFamily="34" charset="0"/>
                <a:ea typeface="Calibri" panose="020F0502020204030204" pitchFamily="34" charset="0"/>
                <a:cs typeface="Times New Roman" panose="02020603050405020304" pitchFamily="18" charset="0"/>
              </a:rPr>
              <a:t>La loi impose cependant des </a:t>
            </a:r>
            <a:r>
              <a:rPr lang="fr-FR" sz="2400" b="1" dirty="0">
                <a:latin typeface="Arial" panose="020B0604020202020204" pitchFamily="34" charset="0"/>
                <a:ea typeface="Calibri" panose="020F0502020204030204" pitchFamily="34" charset="0"/>
                <a:cs typeface="Times New Roman" panose="02020603050405020304" pitchFamily="18" charset="0"/>
              </a:rPr>
              <a:t>délais de conservation </a:t>
            </a:r>
            <a:r>
              <a:rPr lang="fr-FR" sz="2400" dirty="0">
                <a:latin typeface="Arial" panose="020B0604020202020204" pitchFamily="34" charset="0"/>
                <a:ea typeface="Calibri" panose="020F0502020204030204" pitchFamily="34" charset="0"/>
                <a:cs typeface="Times New Roman" panose="02020603050405020304" pitchFamily="18" charset="0"/>
              </a:rPr>
              <a:t>des documents. </a:t>
            </a:r>
          </a:p>
        </p:txBody>
      </p:sp>
      <p:graphicFrame>
        <p:nvGraphicFramePr>
          <p:cNvPr id="5" name="Tableau 4"/>
          <p:cNvGraphicFramePr>
            <a:graphicFrameLocks noGrp="1"/>
          </p:cNvGraphicFramePr>
          <p:nvPr>
            <p:extLst>
              <p:ext uri="{D42A27DB-BD31-4B8C-83A1-F6EECF244321}">
                <p14:modId xmlns:p14="http://schemas.microsoft.com/office/powerpoint/2010/main" val="2687543169"/>
              </p:ext>
            </p:extLst>
          </p:nvPr>
        </p:nvGraphicFramePr>
        <p:xfrm>
          <a:off x="578899" y="2206515"/>
          <a:ext cx="10953750" cy="4277199"/>
        </p:xfrm>
        <a:graphic>
          <a:graphicData uri="http://schemas.openxmlformats.org/drawingml/2006/table">
            <a:tbl>
              <a:tblPr firstRow="1" firstCol="1" bandRow="1">
                <a:tableStyleId>{5940675A-B579-460E-94D1-54222C63F5DA}</a:tableStyleId>
              </a:tblPr>
              <a:tblGrid>
                <a:gridCol w="1089408">
                  <a:extLst>
                    <a:ext uri="{9D8B030D-6E8A-4147-A177-3AD203B41FA5}">
                      <a16:colId xmlns:a16="http://schemas.microsoft.com/office/drawing/2014/main" val="2242328544"/>
                    </a:ext>
                  </a:extLst>
                </a:gridCol>
                <a:gridCol w="9864342">
                  <a:extLst>
                    <a:ext uri="{9D8B030D-6E8A-4147-A177-3AD203B41FA5}">
                      <a16:colId xmlns:a16="http://schemas.microsoft.com/office/drawing/2014/main" val="1864905597"/>
                    </a:ext>
                  </a:extLst>
                </a:gridCol>
              </a:tblGrid>
              <a:tr h="566725">
                <a:tc gridSpan="2">
                  <a:txBody>
                    <a:bodyPr/>
                    <a:lstStyle/>
                    <a:p>
                      <a:pPr algn="ctr">
                        <a:spcBef>
                          <a:spcPts val="300"/>
                        </a:spcBef>
                        <a:spcAft>
                          <a:spcPts val="300"/>
                        </a:spcAft>
                      </a:pPr>
                      <a:r>
                        <a:rPr lang="fr-FR" sz="2400" b="1" dirty="0">
                          <a:solidFill>
                            <a:schemeClr val="bg1"/>
                          </a:solidFill>
                          <a:effectLst/>
                          <a:latin typeface="Arial" panose="020B0604020202020204" pitchFamily="34" charset="0"/>
                          <a:cs typeface="Arial" panose="020B0604020202020204" pitchFamily="34" charset="0"/>
                        </a:rPr>
                        <a:t>Durée de conservation des documents fixée par la loi</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75000"/>
                      </a:schemeClr>
                    </a:solidFill>
                  </a:tcPr>
                </a:tc>
                <a:tc hMerge="1">
                  <a:txBody>
                    <a:bodyPr/>
                    <a:lstStyle/>
                    <a:p>
                      <a:endParaRPr lang="fr-FR"/>
                    </a:p>
                  </a:txBody>
                  <a:tcPr/>
                </a:tc>
                <a:extLst>
                  <a:ext uri="{0D108BD9-81ED-4DB2-BD59-A6C34878D82A}">
                    <a16:rowId xmlns:a16="http://schemas.microsoft.com/office/drawing/2014/main" val="3000740780"/>
                  </a:ext>
                </a:extLst>
              </a:tr>
              <a:tr h="445284">
                <a:tc>
                  <a:txBody>
                    <a:bodyPr/>
                    <a:lstStyle/>
                    <a:p>
                      <a:pPr algn="ctr">
                        <a:spcBef>
                          <a:spcPts val="600"/>
                        </a:spcBef>
                        <a:spcAft>
                          <a:spcPts val="0"/>
                        </a:spcAft>
                      </a:pPr>
                      <a:r>
                        <a:rPr lang="fr-FR" sz="1800" b="1" dirty="0">
                          <a:solidFill>
                            <a:schemeClr val="bg1"/>
                          </a:solidFill>
                          <a:effectLst/>
                          <a:latin typeface="Arial" panose="020B0604020202020204" pitchFamily="34" charset="0"/>
                          <a:cs typeface="Arial" panose="020B0604020202020204" pitchFamily="34" charset="0"/>
                        </a:rPr>
                        <a:t>Durées</a:t>
                      </a:r>
                      <a:endParaRPr lang="fr-FR" sz="24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75000"/>
                      </a:schemeClr>
                    </a:solidFill>
                  </a:tcPr>
                </a:tc>
                <a:tc>
                  <a:txBody>
                    <a:bodyPr/>
                    <a:lstStyle/>
                    <a:p>
                      <a:pPr algn="ctr">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Documents</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75000"/>
                      </a:schemeClr>
                    </a:solidFill>
                  </a:tcPr>
                </a:tc>
                <a:extLst>
                  <a:ext uri="{0D108BD9-81ED-4DB2-BD59-A6C34878D82A}">
                    <a16:rowId xmlns:a16="http://schemas.microsoft.com/office/drawing/2014/main" val="657890335"/>
                  </a:ext>
                </a:extLst>
              </a:tr>
              <a:tr h="445284">
                <a:tc>
                  <a:txBody>
                    <a:bodyPr/>
                    <a:lstStyle/>
                    <a:p>
                      <a:pPr marL="0" marR="0" lvl="0" indent="0" algn="ctr" defTabSz="457200" rtl="0" eaLnBrk="1" fontAlgn="auto" latinLnBrk="0" hangingPunct="1">
                        <a:lnSpc>
                          <a:spcPct val="100000"/>
                        </a:lnSpc>
                        <a:spcBef>
                          <a:spcPts val="600"/>
                        </a:spcBef>
                        <a:spcAft>
                          <a:spcPts val="0"/>
                        </a:spcAft>
                        <a:buClrTx/>
                        <a:buSzTx/>
                        <a:buFontTx/>
                        <a:buNone/>
                        <a:tabLst/>
                        <a:defRPr/>
                      </a:pPr>
                      <a:r>
                        <a:rPr lang="fr-FR" sz="2000" b="1" dirty="0">
                          <a:solidFill>
                            <a:schemeClr val="bg1"/>
                          </a:solidFill>
                          <a:effectLst/>
                          <a:latin typeface="Arial" panose="020B0604020202020204" pitchFamily="34" charset="0"/>
                          <a:cs typeface="Arial" panose="020B0604020202020204" pitchFamily="34" charset="0"/>
                        </a:rPr>
                        <a:t>1 an</a:t>
                      </a:r>
                      <a:endPar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tc>
                  <a:txBody>
                    <a:bodyPr/>
                    <a:lstStyle/>
                    <a:p>
                      <a:pPr algn="just">
                        <a:spcBef>
                          <a:spcPts val="300"/>
                        </a:spcBef>
                        <a:spcAft>
                          <a:spcPts val="300"/>
                        </a:spcAft>
                      </a:pPr>
                      <a:r>
                        <a:rPr lang="fr-FR" sz="22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Comptabilisation des horaires, heures d'astreinte et de compensation </a:t>
                      </a:r>
                    </a:p>
                  </a:txBody>
                  <a:tcPr marL="68580" marR="68580" marT="0" marB="0" anchor="ctr">
                    <a:solidFill>
                      <a:schemeClr val="accent5">
                        <a:lumMod val="60000"/>
                        <a:lumOff val="40000"/>
                      </a:schemeClr>
                    </a:solidFill>
                  </a:tcPr>
                </a:tc>
                <a:extLst>
                  <a:ext uri="{0D108BD9-81ED-4DB2-BD59-A6C34878D82A}">
                    <a16:rowId xmlns:a16="http://schemas.microsoft.com/office/drawing/2014/main" val="477555562"/>
                  </a:ext>
                </a:extLst>
              </a:tr>
              <a:tr h="445284">
                <a:tc>
                  <a:txBody>
                    <a:bodyPr/>
                    <a:lstStyle/>
                    <a:p>
                      <a:pPr algn="ctr">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3 ans</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tc>
                  <a:txBody>
                    <a:bodyPr/>
                    <a:lstStyle/>
                    <a:p>
                      <a:pPr algn="l">
                        <a:spcBef>
                          <a:spcPts val="600"/>
                        </a:spcBef>
                        <a:spcAft>
                          <a:spcPts val="0"/>
                        </a:spcAft>
                      </a:pPr>
                      <a:r>
                        <a:rPr lang="fr-FR" sz="2200" dirty="0">
                          <a:solidFill>
                            <a:schemeClr val="bg1"/>
                          </a:solidFill>
                          <a:effectLst/>
                          <a:latin typeface="Arial" panose="020B0604020202020204" pitchFamily="34" charset="0"/>
                          <a:cs typeface="Arial" panose="020B0604020202020204" pitchFamily="34" charset="0"/>
                        </a:rPr>
                        <a:t>Dossiers des salariés après leur départ, feuilles de présence,</a:t>
                      </a:r>
                      <a:endPar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1631697134"/>
                  </a:ext>
                </a:extLst>
              </a:tr>
              <a:tr h="1119730">
                <a:tc>
                  <a:txBody>
                    <a:bodyPr/>
                    <a:lstStyle/>
                    <a:p>
                      <a:pPr algn="ctr">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5 ans</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tc>
                  <a:txBody>
                    <a:bodyPr/>
                    <a:lstStyle/>
                    <a:p>
                      <a:pPr algn="l">
                        <a:spcBef>
                          <a:spcPts val="600"/>
                        </a:spcBef>
                        <a:spcAft>
                          <a:spcPts val="0"/>
                        </a:spcAft>
                      </a:pPr>
                      <a:r>
                        <a:rPr lang="fr-FR" sz="2200" dirty="0">
                          <a:solidFill>
                            <a:schemeClr val="bg1"/>
                          </a:solidFill>
                          <a:effectLst/>
                          <a:latin typeface="Arial" panose="020B0604020202020204" pitchFamily="34" charset="0"/>
                          <a:cs typeface="Arial" panose="020B0604020202020204" pitchFamily="34" charset="0"/>
                        </a:rPr>
                        <a:t>Documents fiscaux, relatifs au droit social : solde de tout compte, bulletins de paie, registre du personnel, compte individuel, registre de présence. Il est conseillé de porter cette durée à 10 ans.</a:t>
                      </a:r>
                      <a:endPar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2919655244"/>
                  </a:ext>
                </a:extLst>
              </a:tr>
              <a:tr h="445284">
                <a:tc>
                  <a:txBody>
                    <a:bodyPr/>
                    <a:lstStyle/>
                    <a:p>
                      <a:pPr algn="ctr">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10 ans</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tc>
                  <a:txBody>
                    <a:bodyPr/>
                    <a:lstStyle/>
                    <a:p>
                      <a:pPr algn="l">
                        <a:spcBef>
                          <a:spcPts val="600"/>
                        </a:spcBef>
                        <a:spcAft>
                          <a:spcPts val="0"/>
                        </a:spcAft>
                      </a:pPr>
                      <a:r>
                        <a:rPr lang="fr-FR" sz="2200" dirty="0">
                          <a:solidFill>
                            <a:schemeClr val="bg1"/>
                          </a:solidFill>
                          <a:effectLst/>
                          <a:latin typeface="Arial" panose="020B0604020202020204" pitchFamily="34" charset="0"/>
                          <a:cs typeface="Arial" panose="020B0604020202020204" pitchFamily="34" charset="0"/>
                        </a:rPr>
                        <a:t>Documents comptables : livres de paie, journaux et pièces justificatives.</a:t>
                      </a:r>
                      <a:endPar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2199145559"/>
                  </a:ext>
                </a:extLst>
              </a:tr>
              <a:tr h="404804">
                <a:tc>
                  <a:txBody>
                    <a:bodyPr/>
                    <a:lstStyle/>
                    <a:p>
                      <a:pPr algn="ctr">
                        <a:spcBef>
                          <a:spcPts val="600"/>
                        </a:spcBef>
                        <a:spcAft>
                          <a:spcPts val="0"/>
                        </a:spcAft>
                      </a:pPr>
                      <a:r>
                        <a:rPr lang="fr-FR" sz="2000" b="1" dirty="0">
                          <a:solidFill>
                            <a:schemeClr val="bg1"/>
                          </a:solidFill>
                          <a:effectLst/>
                          <a:latin typeface="Arial" panose="020B0604020202020204" pitchFamily="34" charset="0"/>
                          <a:cs typeface="Arial" panose="020B0604020202020204" pitchFamily="34" charset="0"/>
                        </a:rPr>
                        <a:t>30 ans</a:t>
                      </a:r>
                      <a:endParaRPr lang="fr-FR" sz="2800" b="1"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tc>
                  <a:txBody>
                    <a:bodyPr/>
                    <a:lstStyle/>
                    <a:p>
                      <a:pPr algn="just">
                        <a:spcBef>
                          <a:spcPts val="600"/>
                        </a:spcBef>
                        <a:spcAft>
                          <a:spcPts val="0"/>
                        </a:spcAft>
                      </a:pPr>
                      <a:r>
                        <a:rPr lang="fr-FR" sz="2200" dirty="0">
                          <a:solidFill>
                            <a:schemeClr val="bg1"/>
                          </a:solidFill>
                          <a:effectLst/>
                          <a:latin typeface="Arial" panose="020B0604020202020204" pitchFamily="34" charset="0"/>
                          <a:cs typeface="Arial" panose="020B0604020202020204" pitchFamily="34" charset="0"/>
                        </a:rPr>
                        <a:t>Fiches de répartition de la participation et de l'intéressement</a:t>
                      </a:r>
                      <a:endPar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solidFill>
                      <a:schemeClr val="accent5">
                        <a:lumMod val="60000"/>
                        <a:lumOff val="40000"/>
                      </a:schemeClr>
                    </a:solidFill>
                  </a:tcPr>
                </a:tc>
                <a:extLst>
                  <a:ext uri="{0D108BD9-81ED-4DB2-BD59-A6C34878D82A}">
                    <a16:rowId xmlns:a16="http://schemas.microsoft.com/office/drawing/2014/main" val="2151901670"/>
                  </a:ext>
                </a:extLst>
              </a:tr>
              <a:tr h="404804">
                <a:tc>
                  <a:txBody>
                    <a:bodyPr/>
                    <a:lstStyle/>
                    <a:p>
                      <a:pPr algn="ctr">
                        <a:spcBef>
                          <a:spcPts val="600"/>
                        </a:spcBef>
                        <a:spcAft>
                          <a:spcPts val="0"/>
                        </a:spcAft>
                      </a:pPr>
                      <a:r>
                        <a:rPr lang="fr-FR" sz="20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50 ans</a:t>
                      </a:r>
                    </a:p>
                  </a:txBody>
                  <a:tcPr marL="68580" marR="68580" marT="0" marB="0" anchor="ctr">
                    <a:solidFill>
                      <a:schemeClr val="accent5">
                        <a:lumMod val="60000"/>
                        <a:lumOff val="40000"/>
                      </a:schemeClr>
                    </a:solidFill>
                  </a:tcPr>
                </a:tc>
                <a:tc>
                  <a:txBody>
                    <a:bodyPr/>
                    <a:lstStyle/>
                    <a:p>
                      <a:pPr algn="just">
                        <a:spcBef>
                          <a:spcPts val="600"/>
                        </a:spcBef>
                        <a:spcAft>
                          <a:spcPts val="0"/>
                        </a:spcAft>
                      </a:pPr>
                      <a:r>
                        <a:rPr lang="fr-FR" sz="2200" dirty="0">
                          <a:solidFill>
                            <a:schemeClr val="bg1"/>
                          </a:solidFill>
                          <a:effectLst/>
                          <a:latin typeface="Arial" panose="020B0604020202020204" pitchFamily="34" charset="0"/>
                          <a:ea typeface="Calibri" panose="020F0502020204030204" pitchFamily="34" charset="0"/>
                          <a:cs typeface="Arial" panose="020B0604020202020204" pitchFamily="34" charset="0"/>
                        </a:rPr>
                        <a:t>Les bulletins de salaires doivent rester accessibles </a:t>
                      </a:r>
                    </a:p>
                  </a:txBody>
                  <a:tcPr marL="68580" marR="68580" marT="0" marB="0" anchor="ctr">
                    <a:solidFill>
                      <a:schemeClr val="accent5">
                        <a:lumMod val="60000"/>
                        <a:lumOff val="40000"/>
                      </a:schemeClr>
                    </a:solidFill>
                  </a:tcPr>
                </a:tc>
                <a:extLst>
                  <a:ext uri="{0D108BD9-81ED-4DB2-BD59-A6C34878D82A}">
                    <a16:rowId xmlns:a16="http://schemas.microsoft.com/office/drawing/2014/main" val="1781022048"/>
                  </a:ext>
                </a:extLst>
              </a:tr>
            </a:tbl>
          </a:graphicData>
        </a:graphic>
      </p:graphicFrame>
      <p:sp>
        <p:nvSpPr>
          <p:cNvPr id="9" name="Titre 1">
            <a:extLst>
              <a:ext uri="{FF2B5EF4-FFF2-40B4-BE49-F238E27FC236}">
                <a16:creationId xmlns:a16="http://schemas.microsoft.com/office/drawing/2014/main" id="{1B171C97-AC87-468C-B6F0-592277DCDBCE}"/>
              </a:ext>
            </a:extLst>
          </p:cNvPr>
          <p:cNvSpPr>
            <a:spLocks noGrp="1"/>
          </p:cNvSpPr>
          <p:nvPr>
            <p:ph type="ctrTitle"/>
          </p:nvPr>
        </p:nvSpPr>
        <p:spPr>
          <a:xfrm>
            <a:off x="0" y="-105833"/>
            <a:ext cx="11691259" cy="651932"/>
          </a:xfrm>
        </p:spPr>
        <p:txBody>
          <a:bodyPr>
            <a:noAutofit/>
          </a:bodyPr>
          <a:lstStyle/>
          <a:p>
            <a:r>
              <a:rPr lang="fr-FR" sz="3000" b="1" dirty="0">
                <a:latin typeface="Arial" panose="020B0604020202020204" pitchFamily="34" charset="0"/>
                <a:cs typeface="Arial" panose="020B0604020202020204" pitchFamily="34" charset="0"/>
              </a:rPr>
              <a:t>Chap. 2 - Organiser et suivre les dossiers du personnel</a:t>
            </a:r>
          </a:p>
        </p:txBody>
      </p:sp>
    </p:spTree>
    <p:extLst>
      <p:ext uri="{BB962C8B-B14F-4D97-AF65-F5344CB8AC3E}">
        <p14:creationId xmlns:p14="http://schemas.microsoft.com/office/powerpoint/2010/main" val="4011906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38100"/>
            <a:ext cx="11691259" cy="651932"/>
          </a:xfrm>
        </p:spPr>
        <p:txBody>
          <a:bodyPr>
            <a:noAutofit/>
          </a:body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7" name="Rectangle 6"/>
          <p:cNvSpPr/>
          <p:nvPr/>
        </p:nvSpPr>
        <p:spPr>
          <a:xfrm>
            <a:off x="66409" y="651932"/>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 Contenu du dossier du personnel</a:t>
            </a:r>
          </a:p>
        </p:txBody>
      </p:sp>
      <p:graphicFrame>
        <p:nvGraphicFramePr>
          <p:cNvPr id="3" name="Tableau 2"/>
          <p:cNvGraphicFramePr>
            <a:graphicFrameLocks noGrp="1"/>
          </p:cNvGraphicFramePr>
          <p:nvPr>
            <p:extLst>
              <p:ext uri="{D42A27DB-BD31-4B8C-83A1-F6EECF244321}">
                <p14:modId xmlns:p14="http://schemas.microsoft.com/office/powerpoint/2010/main" val="983838646"/>
              </p:ext>
            </p:extLst>
          </p:nvPr>
        </p:nvGraphicFramePr>
        <p:xfrm>
          <a:off x="385562" y="1350566"/>
          <a:ext cx="11338506" cy="5132420"/>
        </p:xfrm>
        <a:graphic>
          <a:graphicData uri="http://schemas.openxmlformats.org/drawingml/2006/table">
            <a:tbl>
              <a:tblPr firstRow="1" firstCol="1" bandRow="1">
                <a:tableStyleId>{21E4AEA4-8DFA-4A89-87EB-49C32662AFE0}</a:tableStyleId>
              </a:tblPr>
              <a:tblGrid>
                <a:gridCol w="1343711">
                  <a:extLst>
                    <a:ext uri="{9D8B030D-6E8A-4147-A177-3AD203B41FA5}">
                      <a16:colId xmlns:a16="http://schemas.microsoft.com/office/drawing/2014/main" val="390136499"/>
                    </a:ext>
                  </a:extLst>
                </a:gridCol>
                <a:gridCol w="9994795">
                  <a:extLst>
                    <a:ext uri="{9D8B030D-6E8A-4147-A177-3AD203B41FA5}">
                      <a16:colId xmlns:a16="http://schemas.microsoft.com/office/drawing/2014/main" val="2624072301"/>
                    </a:ext>
                  </a:extLst>
                </a:gridCol>
              </a:tblGrid>
              <a:tr h="545180">
                <a:tc gridSpan="2">
                  <a:txBody>
                    <a:bodyPr/>
                    <a:lstStyle/>
                    <a:p>
                      <a:pPr marL="40640" algn="ctr">
                        <a:spcBef>
                          <a:spcPts val="0"/>
                        </a:spcBef>
                        <a:spcAft>
                          <a:spcPts val="0"/>
                        </a:spcAft>
                      </a:pPr>
                      <a:r>
                        <a:rPr lang="fr-FR" sz="2400" dirty="0">
                          <a:effectLst/>
                          <a:latin typeface="Arial" panose="020B0604020202020204" pitchFamily="34" charset="0"/>
                          <a:cs typeface="Arial" panose="020B0604020202020204" pitchFamily="34" charset="0"/>
                        </a:rPr>
                        <a:t>Documents à conserver dans le dossier du personnel</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hMerge="1">
                  <a:txBody>
                    <a:bodyPr/>
                    <a:lstStyle/>
                    <a:p>
                      <a:endParaRPr lang="fr-FR"/>
                    </a:p>
                  </a:txBody>
                  <a:tcPr/>
                </a:tc>
                <a:extLst>
                  <a:ext uri="{0D108BD9-81ED-4DB2-BD59-A6C34878D82A}">
                    <a16:rowId xmlns:a16="http://schemas.microsoft.com/office/drawing/2014/main" val="3216883453"/>
                  </a:ext>
                </a:extLst>
              </a:tr>
              <a:tr h="1377397">
                <a:tc>
                  <a:txBody>
                    <a:bodyPr/>
                    <a:lstStyle/>
                    <a:p>
                      <a:pPr algn="ctr">
                        <a:spcBef>
                          <a:spcPts val="0"/>
                        </a:spcBef>
                        <a:spcAft>
                          <a:spcPts val="0"/>
                        </a:spcAft>
                      </a:pPr>
                      <a:r>
                        <a:rPr lang="fr-FR" sz="2000" dirty="0">
                          <a:effectLst/>
                          <a:latin typeface="Arial" panose="020B0604020202020204" pitchFamily="34" charset="0"/>
                          <a:cs typeface="Arial" panose="020B0604020202020204" pitchFamily="34" charset="0"/>
                        </a:rPr>
                        <a:t>Source du </a:t>
                      </a:r>
                      <a:endParaRPr lang="fr-FR" sz="2400" dirty="0">
                        <a:effectLst/>
                        <a:latin typeface="Arial" panose="020B0604020202020204" pitchFamily="34" charset="0"/>
                        <a:cs typeface="Arial" panose="020B0604020202020204" pitchFamily="34" charset="0"/>
                      </a:endParaRPr>
                    </a:p>
                    <a:p>
                      <a:pPr algn="ctr">
                        <a:spcBef>
                          <a:spcPts val="0"/>
                        </a:spcBef>
                        <a:spcAft>
                          <a:spcPts val="0"/>
                        </a:spcAft>
                      </a:pPr>
                      <a:r>
                        <a:rPr lang="fr-FR" sz="2000" dirty="0">
                          <a:effectLst/>
                          <a:latin typeface="Arial" panose="020B0604020202020204" pitchFamily="34" charset="0"/>
                          <a:cs typeface="Arial" panose="020B0604020202020204" pitchFamily="34" charset="0"/>
                        </a:rPr>
                        <a:t>contrat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a:txBody>
                    <a:bodyPr/>
                    <a:lstStyle/>
                    <a:p>
                      <a:pPr marL="342900" lvl="0" indent="-342900" algn="just">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Contrat de travail</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Fiche de poste, fiche de fonction, éventuellement fiche ROME correspondante</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Immatriculations auprès des différents organismes sociaux : URSSAF, France travail, complémentaires, prévoyance, APEC, ARRCO, AGIRC, etc.</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Récépissé de la DPAE qui atteste de l’immatriculation du salarié auprès des différents organismes</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Documents fournis pour l’embauche : CV, lettre de motivation, certificat de travail</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Selon les besoins du poste : extrait de casier judiciaire, photocopie du permis de conduire, brevets, certificats attestant ou validant des compétences </a:t>
                      </a:r>
                    </a:p>
                    <a:p>
                      <a:pPr marL="342900" lvl="0" indent="-342900" algn="l">
                        <a:spcBef>
                          <a:spcPts val="300"/>
                        </a:spcBef>
                        <a:spcAft>
                          <a:spcPts val="0"/>
                        </a:spcAft>
                        <a:buFont typeface="Arial" panose="020B0604020202020204" pitchFamily="34" charset="0"/>
                        <a:buChar char="-"/>
                      </a:pPr>
                      <a:r>
                        <a:rPr lang="fr-FR" sz="2200" dirty="0">
                          <a:effectLst/>
                          <a:latin typeface="Arial" panose="020B0604020202020204" pitchFamily="34" charset="0"/>
                          <a:cs typeface="Arial" panose="020B0604020202020204" pitchFamily="34" charset="0"/>
                        </a:rPr>
                        <a:t>Etc.</a:t>
                      </a:r>
                      <a:endParaRPr lang="fr-FR" sz="2200" dirty="0">
                        <a:effectLst/>
                        <a:latin typeface="Arial" panose="020B0604020202020204" pitchFamily="34" charset="0"/>
                        <a:ea typeface="Times New Roman" panose="02020603050405020304" pitchFamily="18" charset="0"/>
                        <a:cs typeface="Arial" panose="020B0604020202020204" pitchFamily="34" charset="0"/>
                      </a:endParaRPr>
                    </a:p>
                  </a:txBody>
                  <a:tcPr marL="47679" marR="47679" marT="0" marB="0"/>
                </a:tc>
                <a:extLst>
                  <a:ext uri="{0D108BD9-81ED-4DB2-BD59-A6C34878D82A}">
                    <a16:rowId xmlns:a16="http://schemas.microsoft.com/office/drawing/2014/main" val="2820784715"/>
                  </a:ext>
                </a:extLst>
              </a:tr>
            </a:tbl>
          </a:graphicData>
        </a:graphic>
      </p:graphicFrame>
    </p:spTree>
    <p:extLst>
      <p:ext uri="{BB962C8B-B14F-4D97-AF65-F5344CB8AC3E}">
        <p14:creationId xmlns:p14="http://schemas.microsoft.com/office/powerpoint/2010/main" val="21787990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409" y="651932"/>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 Contenu du dossier du personnel</a:t>
            </a:r>
          </a:p>
        </p:txBody>
      </p:sp>
      <p:graphicFrame>
        <p:nvGraphicFramePr>
          <p:cNvPr id="3" name="Tableau 2"/>
          <p:cNvGraphicFramePr>
            <a:graphicFrameLocks noGrp="1"/>
          </p:cNvGraphicFramePr>
          <p:nvPr>
            <p:extLst>
              <p:ext uri="{D42A27DB-BD31-4B8C-83A1-F6EECF244321}">
                <p14:modId xmlns:p14="http://schemas.microsoft.com/office/powerpoint/2010/main" val="3880583956"/>
              </p:ext>
            </p:extLst>
          </p:nvPr>
        </p:nvGraphicFramePr>
        <p:xfrm>
          <a:off x="514351" y="1827084"/>
          <a:ext cx="11176908" cy="3957790"/>
        </p:xfrm>
        <a:graphic>
          <a:graphicData uri="http://schemas.openxmlformats.org/drawingml/2006/table">
            <a:tbl>
              <a:tblPr firstRow="1" firstCol="1" bandRow="1">
                <a:tableStyleId>{21E4AEA4-8DFA-4A89-87EB-49C32662AFE0}</a:tableStyleId>
              </a:tblPr>
              <a:tblGrid>
                <a:gridCol w="1926924">
                  <a:extLst>
                    <a:ext uri="{9D8B030D-6E8A-4147-A177-3AD203B41FA5}">
                      <a16:colId xmlns:a16="http://schemas.microsoft.com/office/drawing/2014/main" val="390136499"/>
                    </a:ext>
                  </a:extLst>
                </a:gridCol>
                <a:gridCol w="9249984">
                  <a:extLst>
                    <a:ext uri="{9D8B030D-6E8A-4147-A177-3AD203B41FA5}">
                      <a16:colId xmlns:a16="http://schemas.microsoft.com/office/drawing/2014/main" val="2624072301"/>
                    </a:ext>
                  </a:extLst>
                </a:gridCol>
              </a:tblGrid>
              <a:tr h="665950">
                <a:tc gridSpan="2">
                  <a:txBody>
                    <a:bodyPr/>
                    <a:lstStyle/>
                    <a:p>
                      <a:pPr marL="40640" algn="ctr">
                        <a:spcBef>
                          <a:spcPts val="0"/>
                        </a:spcBef>
                        <a:spcAft>
                          <a:spcPts val="0"/>
                        </a:spcAft>
                      </a:pPr>
                      <a:r>
                        <a:rPr lang="fr-FR" sz="2400" dirty="0">
                          <a:effectLst/>
                          <a:latin typeface="Arial" panose="020B0604020202020204" pitchFamily="34" charset="0"/>
                          <a:cs typeface="Arial" panose="020B0604020202020204" pitchFamily="34" charset="0"/>
                        </a:rPr>
                        <a:t>Documents à conserver dans le dossier du personnel</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hMerge="1">
                  <a:txBody>
                    <a:bodyPr/>
                    <a:lstStyle/>
                    <a:p>
                      <a:endParaRPr lang="fr-FR"/>
                    </a:p>
                  </a:txBody>
                  <a:tcPr/>
                </a:tc>
                <a:extLst>
                  <a:ext uri="{0D108BD9-81ED-4DB2-BD59-A6C34878D82A}">
                    <a16:rowId xmlns:a16="http://schemas.microsoft.com/office/drawing/2014/main" val="3216883453"/>
                  </a:ext>
                </a:extLst>
              </a:tr>
              <a:tr h="1377397">
                <a:tc>
                  <a:txBody>
                    <a:bodyPr/>
                    <a:lstStyle/>
                    <a:p>
                      <a:pPr algn="ctr">
                        <a:spcBef>
                          <a:spcPts val="0"/>
                        </a:spcBef>
                        <a:spcAft>
                          <a:spcPts val="0"/>
                        </a:spcAft>
                      </a:pPr>
                      <a:r>
                        <a:rPr lang="fr-FR" sz="2400" dirty="0">
                          <a:effectLst/>
                          <a:latin typeface="Arial" panose="020B0604020202020204" pitchFamily="34" charset="0"/>
                          <a:cs typeface="Arial" panose="020B0604020202020204" pitchFamily="34" charset="0"/>
                        </a:rPr>
                        <a:t>Exécution </a:t>
                      </a:r>
                    </a:p>
                    <a:p>
                      <a:pPr algn="ctr">
                        <a:spcBef>
                          <a:spcPts val="0"/>
                        </a:spcBef>
                        <a:spcAft>
                          <a:spcPts val="0"/>
                        </a:spcAft>
                      </a:pPr>
                      <a:r>
                        <a:rPr lang="fr-FR" sz="2400" dirty="0">
                          <a:effectLst/>
                          <a:latin typeface="Arial" panose="020B0604020202020204" pitchFamily="34" charset="0"/>
                          <a:cs typeface="Arial" panose="020B0604020202020204" pitchFamily="34" charset="0"/>
                        </a:rPr>
                        <a:t>du contrat</a:t>
                      </a:r>
                      <a:endParaRPr lang="fr-FR" sz="24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a:txBody>
                    <a:bodyPr/>
                    <a:lstStyle/>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Relevé des heures et des absences, feuilles de présence</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État des congés</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Fiches de travail</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Suivi médecine du travail</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Fiches d’évaluation</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Bulletins de salaire et documents annexes</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Déclarations d’arrêts pour maladie et accidents du travail</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Documents concernant la participation et l’intéressement</a:t>
                      </a:r>
                      <a:endParaRPr lang="fr-FR" sz="28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400" dirty="0">
                          <a:effectLst/>
                          <a:latin typeface="Arial" panose="020B0604020202020204" pitchFamily="34" charset="0"/>
                          <a:cs typeface="Arial" panose="020B0604020202020204" pitchFamily="34" charset="0"/>
                        </a:rPr>
                        <a:t>Etc.</a:t>
                      </a:r>
                      <a:endParaRPr lang="fr-FR" sz="2800" dirty="0">
                        <a:effectLst/>
                        <a:latin typeface="Arial" panose="020B0604020202020204" pitchFamily="34" charset="0"/>
                        <a:ea typeface="Times New Roman" panose="02020603050405020304" pitchFamily="18" charset="0"/>
                        <a:cs typeface="Arial" panose="020B0604020202020204" pitchFamily="34" charset="0"/>
                      </a:endParaRPr>
                    </a:p>
                  </a:txBody>
                  <a:tcPr marL="47679" marR="47679" marT="0" marB="0"/>
                </a:tc>
                <a:extLst>
                  <a:ext uri="{0D108BD9-81ED-4DB2-BD59-A6C34878D82A}">
                    <a16:rowId xmlns:a16="http://schemas.microsoft.com/office/drawing/2014/main" val="292705281"/>
                  </a:ext>
                </a:extLst>
              </a:tr>
            </a:tbl>
          </a:graphicData>
        </a:graphic>
      </p:graphicFrame>
      <p:sp>
        <p:nvSpPr>
          <p:cNvPr id="8" name="Titre 1">
            <a:extLst>
              <a:ext uri="{FF2B5EF4-FFF2-40B4-BE49-F238E27FC236}">
                <a16:creationId xmlns:a16="http://schemas.microsoft.com/office/drawing/2014/main" id="{B5F491F3-1C7B-41CB-AE0B-0BD6F7327CEB}"/>
              </a:ext>
            </a:extLst>
          </p:cNvPr>
          <p:cNvSpPr txBox="1">
            <a:spLocks/>
          </p:cNvSpPr>
          <p:nvPr/>
        </p:nvSpPr>
        <p:spPr>
          <a:xfrm>
            <a:off x="0" y="-38100"/>
            <a:ext cx="11691259" cy="651932"/>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a:latin typeface="Arial" panose="020B0604020202020204" pitchFamily="34" charset="0"/>
                <a:cs typeface="Arial" panose="020B0604020202020204" pitchFamily="34" charset="0"/>
              </a:rPr>
              <a:t>Chap. 2 - Organiser et suivre les dossiers du personnel </a:t>
            </a:r>
            <a:endParaRPr lang="fr-F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505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409" y="651932"/>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 Contenu du dossier du personnel</a:t>
            </a:r>
          </a:p>
        </p:txBody>
      </p:sp>
      <p:graphicFrame>
        <p:nvGraphicFramePr>
          <p:cNvPr id="3" name="Tableau 2"/>
          <p:cNvGraphicFramePr>
            <a:graphicFrameLocks noGrp="1"/>
          </p:cNvGraphicFramePr>
          <p:nvPr>
            <p:extLst>
              <p:ext uri="{D42A27DB-BD31-4B8C-83A1-F6EECF244321}">
                <p14:modId xmlns:p14="http://schemas.microsoft.com/office/powerpoint/2010/main" val="1509529313"/>
              </p:ext>
            </p:extLst>
          </p:nvPr>
        </p:nvGraphicFramePr>
        <p:xfrm>
          <a:off x="419460" y="2208362"/>
          <a:ext cx="11176908" cy="3260785"/>
        </p:xfrm>
        <a:graphic>
          <a:graphicData uri="http://schemas.openxmlformats.org/drawingml/2006/table">
            <a:tbl>
              <a:tblPr firstRow="1" firstCol="1" bandRow="1">
                <a:tableStyleId>{21E4AEA4-8DFA-4A89-87EB-49C32662AFE0}</a:tableStyleId>
              </a:tblPr>
              <a:tblGrid>
                <a:gridCol w="2238374">
                  <a:extLst>
                    <a:ext uri="{9D8B030D-6E8A-4147-A177-3AD203B41FA5}">
                      <a16:colId xmlns:a16="http://schemas.microsoft.com/office/drawing/2014/main" val="390136499"/>
                    </a:ext>
                  </a:extLst>
                </a:gridCol>
                <a:gridCol w="8938534">
                  <a:extLst>
                    <a:ext uri="{9D8B030D-6E8A-4147-A177-3AD203B41FA5}">
                      <a16:colId xmlns:a16="http://schemas.microsoft.com/office/drawing/2014/main" val="2624072301"/>
                    </a:ext>
                  </a:extLst>
                </a:gridCol>
              </a:tblGrid>
              <a:tr h="517585">
                <a:tc gridSpan="2">
                  <a:txBody>
                    <a:bodyPr/>
                    <a:lstStyle/>
                    <a:p>
                      <a:pPr marL="40640" algn="ctr">
                        <a:spcBef>
                          <a:spcPts val="0"/>
                        </a:spcBef>
                        <a:spcAft>
                          <a:spcPts val="0"/>
                        </a:spcAft>
                      </a:pPr>
                      <a:r>
                        <a:rPr lang="fr-FR" sz="2400">
                          <a:effectLst/>
                          <a:latin typeface="Arial" panose="020B0604020202020204" pitchFamily="34" charset="0"/>
                          <a:cs typeface="Arial" panose="020B0604020202020204" pitchFamily="34" charset="0"/>
                        </a:rPr>
                        <a:t>Documents à conserver dans le dossier du personnel</a:t>
                      </a:r>
                      <a:endParaRPr lang="fr-FR" sz="240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hMerge="1">
                  <a:txBody>
                    <a:bodyPr/>
                    <a:lstStyle/>
                    <a:p>
                      <a:endParaRPr lang="fr-FR"/>
                    </a:p>
                  </a:txBody>
                  <a:tcPr/>
                </a:tc>
                <a:extLst>
                  <a:ext uri="{0D108BD9-81ED-4DB2-BD59-A6C34878D82A}">
                    <a16:rowId xmlns:a16="http://schemas.microsoft.com/office/drawing/2014/main" val="3216883453"/>
                  </a:ext>
                </a:extLst>
              </a:tr>
              <a:tr h="582745">
                <a:tc>
                  <a:txBody>
                    <a:bodyPr/>
                    <a:lstStyle/>
                    <a:p>
                      <a:pPr algn="ctr">
                        <a:spcBef>
                          <a:spcPts val="0"/>
                        </a:spcBef>
                        <a:spcAft>
                          <a:spcPts val="0"/>
                        </a:spcAft>
                      </a:pPr>
                      <a:r>
                        <a:rPr lang="fr-FR" sz="2200" dirty="0">
                          <a:effectLst/>
                          <a:latin typeface="Arial" panose="020B0604020202020204" pitchFamily="34" charset="0"/>
                          <a:cs typeface="Arial" panose="020B0604020202020204" pitchFamily="34" charset="0"/>
                        </a:rPr>
                        <a:t>Dossier </a:t>
                      </a:r>
                    </a:p>
                    <a:p>
                      <a:pPr algn="ctr">
                        <a:spcBef>
                          <a:spcPts val="0"/>
                        </a:spcBef>
                        <a:spcAft>
                          <a:spcPts val="0"/>
                        </a:spcAft>
                      </a:pPr>
                      <a:r>
                        <a:rPr lang="fr-FR" sz="2200" dirty="0">
                          <a:effectLst/>
                          <a:latin typeface="Arial" panose="020B0604020202020204" pitchFamily="34" charset="0"/>
                          <a:cs typeface="Arial" panose="020B0604020202020204" pitchFamily="34" charset="0"/>
                        </a:rPr>
                        <a:t>disciplinaire</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a:txBody>
                    <a:bodyPr/>
                    <a:lstStyle/>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Sanctions</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Convocations à des entretiens</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Courriers de licenciement</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Etc.</a:t>
                      </a:r>
                      <a:endParaRPr lang="fr-FR" sz="2400" dirty="0">
                        <a:effectLst/>
                        <a:latin typeface="Arial" panose="020B0604020202020204" pitchFamily="34" charset="0"/>
                        <a:ea typeface="Times New Roman" panose="02020603050405020304" pitchFamily="18" charset="0"/>
                        <a:cs typeface="Arial" panose="020B0604020202020204" pitchFamily="34" charset="0"/>
                      </a:endParaRPr>
                    </a:p>
                  </a:txBody>
                  <a:tcPr marL="47679" marR="47679" marT="0" marB="0"/>
                </a:tc>
                <a:extLst>
                  <a:ext uri="{0D108BD9-81ED-4DB2-BD59-A6C34878D82A}">
                    <a16:rowId xmlns:a16="http://schemas.microsoft.com/office/drawing/2014/main" val="254238560"/>
                  </a:ext>
                </a:extLst>
              </a:tr>
              <a:tr h="741675">
                <a:tc>
                  <a:txBody>
                    <a:bodyPr/>
                    <a:lstStyle/>
                    <a:p>
                      <a:pPr algn="ctr">
                        <a:spcBef>
                          <a:spcPts val="0"/>
                        </a:spcBef>
                        <a:spcAft>
                          <a:spcPts val="0"/>
                        </a:spcAft>
                      </a:pPr>
                      <a:r>
                        <a:rPr lang="fr-FR" sz="2200" dirty="0">
                          <a:effectLst/>
                          <a:latin typeface="Arial" panose="020B0604020202020204" pitchFamily="34" charset="0"/>
                          <a:cs typeface="Arial" panose="020B0604020202020204" pitchFamily="34" charset="0"/>
                        </a:rPr>
                        <a:t>Fin de </a:t>
                      </a:r>
                    </a:p>
                    <a:p>
                      <a:pPr algn="ctr">
                        <a:spcBef>
                          <a:spcPts val="0"/>
                        </a:spcBef>
                        <a:spcAft>
                          <a:spcPts val="0"/>
                        </a:spcAft>
                      </a:pPr>
                      <a:r>
                        <a:rPr lang="fr-FR" sz="2200" dirty="0">
                          <a:effectLst/>
                          <a:latin typeface="Arial" panose="020B0604020202020204" pitchFamily="34" charset="0"/>
                          <a:cs typeface="Arial" panose="020B0604020202020204" pitchFamily="34" charset="0"/>
                        </a:rPr>
                        <a:t>contrat</a:t>
                      </a:r>
                      <a:endParaRPr lang="fr-FR" sz="2200" dirty="0">
                        <a:effectLst/>
                        <a:latin typeface="Arial" panose="020B0604020202020204" pitchFamily="34" charset="0"/>
                        <a:ea typeface="Calibri" panose="020F0502020204030204" pitchFamily="34" charset="0"/>
                        <a:cs typeface="Arial" panose="020B0604020202020204" pitchFamily="34" charset="0"/>
                      </a:endParaRPr>
                    </a:p>
                  </a:txBody>
                  <a:tcPr marL="47679" marR="47679" marT="0" marB="0" anchor="ctr"/>
                </a:tc>
                <a:tc>
                  <a:txBody>
                    <a:bodyPr/>
                    <a:lstStyle/>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Certificat de travail</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Attestation France travail (Ex. Pôle emploi)</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Reçu pour solde de tout compte</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Dossier de retraite</a:t>
                      </a:r>
                      <a:endParaRPr lang="fr-FR" sz="2400" dirty="0">
                        <a:effectLst/>
                        <a:latin typeface="Arial" panose="020B0604020202020204" pitchFamily="34" charset="0"/>
                        <a:cs typeface="Arial" panose="020B0604020202020204" pitchFamily="34" charset="0"/>
                      </a:endParaRPr>
                    </a:p>
                    <a:p>
                      <a:pPr marL="342900" lvl="0" indent="-342900" algn="just">
                        <a:spcBef>
                          <a:spcPts val="0"/>
                        </a:spcBef>
                        <a:spcAft>
                          <a:spcPts val="0"/>
                        </a:spcAft>
                        <a:buFont typeface="Arial" panose="020B0604020202020204" pitchFamily="34" charset="0"/>
                        <a:buChar char="-"/>
                      </a:pPr>
                      <a:r>
                        <a:rPr lang="fr-FR" sz="2000" dirty="0">
                          <a:effectLst/>
                          <a:latin typeface="Arial" panose="020B0604020202020204" pitchFamily="34" charset="0"/>
                          <a:cs typeface="Arial" panose="020B0604020202020204" pitchFamily="34" charset="0"/>
                        </a:rPr>
                        <a:t>Etc.</a:t>
                      </a:r>
                      <a:endParaRPr lang="fr-FR" sz="2400" dirty="0">
                        <a:effectLst/>
                        <a:latin typeface="Arial" panose="020B0604020202020204" pitchFamily="34" charset="0"/>
                        <a:ea typeface="Times New Roman" panose="02020603050405020304" pitchFamily="18" charset="0"/>
                        <a:cs typeface="Arial" panose="020B0604020202020204" pitchFamily="34" charset="0"/>
                      </a:endParaRPr>
                    </a:p>
                  </a:txBody>
                  <a:tcPr marL="47679" marR="47679" marT="0" marB="0"/>
                </a:tc>
                <a:extLst>
                  <a:ext uri="{0D108BD9-81ED-4DB2-BD59-A6C34878D82A}">
                    <a16:rowId xmlns:a16="http://schemas.microsoft.com/office/drawing/2014/main" val="1060290163"/>
                  </a:ext>
                </a:extLst>
              </a:tr>
            </a:tbl>
          </a:graphicData>
        </a:graphic>
      </p:graphicFrame>
      <p:sp>
        <p:nvSpPr>
          <p:cNvPr id="8" name="Titre 1">
            <a:extLst>
              <a:ext uri="{FF2B5EF4-FFF2-40B4-BE49-F238E27FC236}">
                <a16:creationId xmlns:a16="http://schemas.microsoft.com/office/drawing/2014/main" id="{30691A4C-E7AC-4905-9255-2B97F1D09EC4}"/>
              </a:ext>
            </a:extLst>
          </p:cNvPr>
          <p:cNvSpPr>
            <a:spLocks noGrp="1"/>
          </p:cNvSpPr>
          <p:nvPr>
            <p:ph type="ctrTitle"/>
          </p:nvPr>
        </p:nvSpPr>
        <p:spPr>
          <a:xfrm>
            <a:off x="0" y="-38100"/>
            <a:ext cx="11691259" cy="651932"/>
          </a:xfrm>
        </p:spPr>
        <p:txBody>
          <a:bodyPr>
            <a:noAutofit/>
          </a:bodyPr>
          <a:lstStyle/>
          <a:p>
            <a:r>
              <a:rPr lang="fr-FR" sz="2800" b="1" dirty="0">
                <a:latin typeface="Arial" panose="020B0604020202020204" pitchFamily="34" charset="0"/>
                <a:cs typeface="Arial" panose="020B0604020202020204" pitchFamily="34" charset="0"/>
              </a:rPr>
              <a:t>Chap. 2 - Organiser et suivre les dossiers du personnel </a:t>
            </a:r>
          </a:p>
        </p:txBody>
      </p:sp>
    </p:spTree>
    <p:extLst>
      <p:ext uri="{BB962C8B-B14F-4D97-AF65-F5344CB8AC3E}">
        <p14:creationId xmlns:p14="http://schemas.microsoft.com/office/powerpoint/2010/main" val="177363578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409" y="651932"/>
            <a:ext cx="11023601" cy="523220"/>
          </a:xfrm>
          <a:prstGeom prst="rect">
            <a:avLst/>
          </a:prstGeom>
        </p:spPr>
        <p:txBody>
          <a:bodyPr wrap="square">
            <a:spAutoFit/>
          </a:bodyPr>
          <a:lstStyle/>
          <a:p>
            <a:pPr>
              <a:spcBef>
                <a:spcPts val="600"/>
              </a:spcBef>
              <a:spcAft>
                <a:spcPts val="0"/>
              </a:spcAft>
            </a:pPr>
            <a:r>
              <a:rPr lang="fr-FR" sz="2800" b="1" dirty="0">
                <a:solidFill>
                  <a:srgbClr val="FFFF00"/>
                </a:solidFill>
                <a:latin typeface="Arial" panose="020B0604020202020204" pitchFamily="34" charset="0"/>
                <a:ea typeface="Times New Roman" panose="02020603050405020304" pitchFamily="18" charset="0"/>
                <a:cs typeface="Times New Roman" panose="02020603050405020304" pitchFamily="18" charset="0"/>
              </a:rPr>
              <a:t>2. Contenu du dossier du personnel</a:t>
            </a:r>
          </a:p>
        </p:txBody>
      </p:sp>
      <p:sp>
        <p:nvSpPr>
          <p:cNvPr id="8" name="Titre 1">
            <a:extLst>
              <a:ext uri="{FF2B5EF4-FFF2-40B4-BE49-F238E27FC236}">
                <a16:creationId xmlns:a16="http://schemas.microsoft.com/office/drawing/2014/main" id="{30691A4C-E7AC-4905-9255-2B97F1D09EC4}"/>
              </a:ext>
            </a:extLst>
          </p:cNvPr>
          <p:cNvSpPr>
            <a:spLocks noGrp="1"/>
          </p:cNvSpPr>
          <p:nvPr>
            <p:ph type="ctrTitle"/>
          </p:nvPr>
        </p:nvSpPr>
        <p:spPr>
          <a:xfrm>
            <a:off x="0" y="-38100"/>
            <a:ext cx="11691259" cy="651932"/>
          </a:xfrm>
        </p:spPr>
        <p:txBody>
          <a:bodyPr>
            <a:noAutofit/>
          </a:bodyPr>
          <a:lstStyle/>
          <a:p>
            <a:r>
              <a:rPr lang="fr-FR" sz="2800" b="1" dirty="0">
                <a:latin typeface="Arial" panose="020B0604020202020204" pitchFamily="34" charset="0"/>
                <a:cs typeface="Arial" panose="020B0604020202020204" pitchFamily="34" charset="0"/>
              </a:rPr>
              <a:t>Chap. 2 - Organiser et suivre les dossiers du personnel </a:t>
            </a:r>
          </a:p>
        </p:txBody>
      </p:sp>
      <p:sp>
        <p:nvSpPr>
          <p:cNvPr id="4" name="ZoneTexte 3">
            <a:extLst>
              <a:ext uri="{FF2B5EF4-FFF2-40B4-BE49-F238E27FC236}">
                <a16:creationId xmlns:a16="http://schemas.microsoft.com/office/drawing/2014/main" id="{FFD8B58A-C57D-ACE5-158D-CE190330A7C2}"/>
              </a:ext>
            </a:extLst>
          </p:cNvPr>
          <p:cNvSpPr txBox="1"/>
          <p:nvPr/>
        </p:nvSpPr>
        <p:spPr>
          <a:xfrm>
            <a:off x="267698" y="1575971"/>
            <a:ext cx="11423561" cy="4785926"/>
          </a:xfrm>
          <a:prstGeom prst="rect">
            <a:avLst/>
          </a:prstGeom>
          <a:noFill/>
        </p:spPr>
        <p:txBody>
          <a:bodyPr wrap="square">
            <a:spAutoFit/>
          </a:bodyPr>
          <a:lstStyle/>
          <a:p>
            <a:pPr algn="ctr">
              <a:spcBef>
                <a:spcPts val="12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informations qui ont trait à la gestion du personnel, la paie et les ressources humaines constituent </a:t>
            </a:r>
            <a:r>
              <a:rPr lang="fr-FR" sz="24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le </a:t>
            </a:r>
            <a:r>
              <a:rPr lang="fr-FR" sz="2400" b="1"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système d'information des ressources humaines</a:t>
            </a:r>
            <a:r>
              <a:rPr lang="fr-FR" sz="2400" dirty="0">
                <a:solidFill>
                  <a:srgbClr val="92D050"/>
                </a:solidFill>
                <a:effectLst/>
                <a:latin typeface="Arial" panose="020B0604020202020204" pitchFamily="34" charset="0"/>
                <a:ea typeface="Calibri" panose="020F0502020204030204" pitchFamily="34" charset="0"/>
                <a:cs typeface="Times New Roman" panose="02020603050405020304" pitchFamily="18" charset="0"/>
              </a:rPr>
              <a:t> </a:t>
            </a:r>
            <a:r>
              <a:rPr lang="fr-FR" sz="2400" dirty="0">
                <a:effectLst/>
                <a:latin typeface="Arial" panose="020B0604020202020204" pitchFamily="34" charset="0"/>
                <a:ea typeface="Calibri" panose="020F0502020204030204" pitchFamily="34" charset="0"/>
                <a:cs typeface="Times New Roman" panose="02020603050405020304" pitchFamily="18" charset="0"/>
              </a:rPr>
              <a:t>(SIRH). </a:t>
            </a:r>
          </a:p>
          <a:p>
            <a:pPr algn="ctr">
              <a:spcBef>
                <a:spcPts val="1800"/>
              </a:spcBef>
              <a:spcAft>
                <a:spcPts val="600"/>
              </a:spcAft>
            </a:pPr>
            <a:r>
              <a:rPr lang="fr-FR" sz="2200" b="1" dirty="0">
                <a:effectLst/>
                <a:latin typeface="Arial" panose="020B0604020202020204" pitchFamily="34" charset="0"/>
                <a:ea typeface="Calibri" panose="020F0502020204030204" pitchFamily="34" charset="0"/>
                <a:cs typeface="Times New Roman" panose="02020603050405020304" pitchFamily="18" charset="0"/>
              </a:rPr>
              <a:t>Des </a:t>
            </a:r>
            <a:r>
              <a:rPr lang="fr-FR" sz="2200" b="1" dirty="0">
                <a:latin typeface="Arial" panose="020B0604020202020204" pitchFamily="34" charset="0"/>
                <a:ea typeface="Calibri" panose="020F0502020204030204" pitchFamily="34" charset="0"/>
                <a:cs typeface="Times New Roman" panose="02020603050405020304" pitchFamily="18" charset="0"/>
              </a:rPr>
              <a:t>pr</a:t>
            </a:r>
            <a:r>
              <a:rPr lang="fr-FR" sz="2200" b="1" dirty="0">
                <a:effectLst/>
                <a:latin typeface="Arial" panose="020B0604020202020204" pitchFamily="34" charset="0"/>
                <a:ea typeface="Calibri" panose="020F0502020204030204" pitchFamily="34" charset="0"/>
                <a:cs typeface="Times New Roman" panose="02020603050405020304" pitchFamily="18" charset="0"/>
              </a:rPr>
              <a:t>ogiciels gèrent ces opérations  et ces documents : </a:t>
            </a:r>
          </a:p>
          <a:p>
            <a:pPr marL="342900" lvl="0" indent="-342900" algn="just">
              <a:spcAft>
                <a:spcPts val="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opérations</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 recrutement, embauche, formation, évaluation, absences, horaires, maladie, paie, retenues IRPP, congés, médecine, départs...  </a:t>
            </a:r>
          </a:p>
          <a:p>
            <a:pPr marL="342900" lvl="0" indent="-342900" algn="just">
              <a:spcAft>
                <a:spcPts val="0"/>
              </a:spcAft>
              <a:buFont typeface="Wingdings" panose="05000000000000000000" pitchFamily="2" charset="2"/>
              <a:buChar char="q"/>
            </a:pPr>
            <a:r>
              <a:rPr lang="fr-FR" sz="2200" dirty="0">
                <a:effectLst/>
                <a:latin typeface="Arial" panose="020B0604020202020204" pitchFamily="34" charset="0"/>
                <a:ea typeface="Times New Roman" panose="02020603050405020304" pitchFamily="18" charset="0"/>
                <a:cs typeface="Times New Roman" panose="02020603050405020304" pitchFamily="18" charset="0"/>
              </a:rPr>
              <a:t>les </a:t>
            </a:r>
            <a:r>
              <a:rPr lang="fr-FR" sz="2200" b="1" dirty="0">
                <a:effectLst/>
                <a:latin typeface="Arial" panose="020B0604020202020204" pitchFamily="34" charset="0"/>
                <a:ea typeface="Times New Roman" panose="02020603050405020304" pitchFamily="18" charset="0"/>
                <a:cs typeface="Times New Roman" panose="02020603050405020304" pitchFamily="18" charset="0"/>
              </a:rPr>
              <a:t>documents</a:t>
            </a:r>
            <a:r>
              <a:rPr lang="fr-FR" sz="2200" b="1" dirty="0">
                <a:latin typeface="Arial" panose="020B0604020202020204" pitchFamily="34" charset="0"/>
                <a:ea typeface="Times New Roman" panose="02020603050405020304" pitchFamily="18" charset="0"/>
                <a:cs typeface="Times New Roman" panose="02020603050405020304" pitchFamily="18" charset="0"/>
              </a:rPr>
              <a:t> </a:t>
            </a:r>
            <a:r>
              <a:rPr lang="fr-FR" sz="2200" dirty="0">
                <a:effectLst/>
                <a:latin typeface="Arial" panose="020B0604020202020204" pitchFamily="34" charset="0"/>
                <a:ea typeface="Times New Roman" panose="02020603050405020304" pitchFamily="18" charset="0"/>
                <a:cs typeface="Times New Roman" panose="02020603050405020304" pitchFamily="18" charset="0"/>
              </a:rPr>
              <a:t>: CV, contrat, fiche de travail, attestations et déclarations diverses, bulletins de paie, registre du personnel…</a:t>
            </a:r>
          </a:p>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Les PGI gèrent au minimum le personnel et la paie. Il peut être enrichi de modules complémentaires qui prennent en charges le recrutement, les évaluations, l’archivage électronique des documents (GED)… et les diverses opérations liées à la gestion des salariés dans l’entreprise. </a:t>
            </a:r>
          </a:p>
        </p:txBody>
      </p:sp>
    </p:spTree>
    <p:extLst>
      <p:ext uri="{BB962C8B-B14F-4D97-AF65-F5344CB8AC3E}">
        <p14:creationId xmlns:p14="http://schemas.microsoft.com/office/powerpoint/2010/main" val="355500431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126</TotalTime>
  <Words>564</Words>
  <Application>Microsoft Office PowerPoint</Application>
  <PresentationFormat>Grand écran</PresentationFormat>
  <Paragraphs>68</Paragraphs>
  <Slides>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5</vt:i4>
      </vt:variant>
    </vt:vector>
  </HeadingPairs>
  <TitlesOfParts>
    <vt:vector size="10" baseType="lpstr">
      <vt:lpstr>Arial</vt:lpstr>
      <vt:lpstr>Century Gothic</vt:lpstr>
      <vt:lpstr>Wingdings</vt:lpstr>
      <vt:lpstr>Wingdings 3</vt:lpstr>
      <vt:lpstr>Ion</vt:lpstr>
      <vt:lpstr>Chap. 2 - Organiser et suivre les dossiers du personnel</vt:lpstr>
      <vt:lpstr>Chap. 2 - Organiser et suivre les dossiers du personnel </vt:lpstr>
      <vt:lpstr>Présentation PowerPoint</vt:lpstr>
      <vt:lpstr>Chap. 2 - Organiser et suivre les dossiers du personnel </vt:lpstr>
      <vt:lpstr>Chap. 2 - Organiser et suivre les dossiers du personnel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28</cp:revision>
  <dcterms:created xsi:type="dcterms:W3CDTF">2014-01-16T23:14:09Z</dcterms:created>
  <dcterms:modified xsi:type="dcterms:W3CDTF">2024-09-17T08:16:43Z</dcterms:modified>
</cp:coreProperties>
</file>