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62" r:id="rId3"/>
    <p:sldId id="263" r:id="rId4"/>
    <p:sldId id="258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Style à thème 2 - Accentuation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01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178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0699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859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107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8282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0677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13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7400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545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03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8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881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56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100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861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399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6367CA6-DE09-4763-9ADC-881E8981A047}" type="datetimeFigureOut">
              <a:rPr lang="fr-FR" smtClean="0"/>
              <a:t>13/03/2023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1E23-6D4D-40FE-B6C3-6A9AB68117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41556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04218"/>
            <a:ext cx="110236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Contenu du dossier du personnel</a:t>
            </a:r>
            <a:endParaRPr lang="fr-FR" sz="2800" b="1" dirty="0">
              <a:solidFill>
                <a:srgbClr val="FFFF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2373" y="1310950"/>
            <a:ext cx="11447254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Aucune règle juridique n’indique le contenu d’un dossier du personnel. </a:t>
            </a:r>
          </a:p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loi impose cependant des </a:t>
            </a:r>
            <a:r>
              <a:rPr lang="fr-FR" sz="24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délais de conservation </a:t>
            </a:r>
            <a:r>
              <a:rPr lang="fr-FR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documents. 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307974"/>
              </p:ext>
            </p:extLst>
          </p:nvPr>
        </p:nvGraphicFramePr>
        <p:xfrm>
          <a:off x="591807" y="2562831"/>
          <a:ext cx="10953750" cy="364323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89408">
                  <a:extLst>
                    <a:ext uri="{9D8B030D-6E8A-4147-A177-3AD203B41FA5}">
                      <a16:colId xmlns:a16="http://schemas.microsoft.com/office/drawing/2014/main" val="2242328544"/>
                    </a:ext>
                  </a:extLst>
                </a:gridCol>
                <a:gridCol w="9864342">
                  <a:extLst>
                    <a:ext uri="{9D8B030D-6E8A-4147-A177-3AD203B41FA5}">
                      <a16:colId xmlns:a16="http://schemas.microsoft.com/office/drawing/2014/main" val="1864905597"/>
                    </a:ext>
                  </a:extLst>
                </a:gridCol>
              </a:tblGrid>
              <a:tr h="566725">
                <a:tc gridSpan="2"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r-FR" sz="24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Durée de conservation des documents fixée par la loi</a:t>
                      </a:r>
                      <a:endParaRPr lang="fr-FR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0740780"/>
                  </a:ext>
                </a:extLst>
              </a:tr>
              <a:tr h="44528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18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Durée</a:t>
                      </a:r>
                      <a:endParaRPr lang="fr-FR" sz="24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Documents</a:t>
                      </a:r>
                      <a:endParaRPr lang="fr-FR" sz="20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890335"/>
                  </a:ext>
                </a:extLst>
              </a:tr>
              <a:tr h="44528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ans</a:t>
                      </a:r>
                      <a:endParaRPr lang="fr-FR" sz="2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Dossiers des salariés après leur départ, feuilles de présence,</a:t>
                      </a:r>
                      <a:endParaRPr lang="fr-FR" sz="2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697134"/>
                  </a:ext>
                </a:extLst>
              </a:tr>
              <a:tr h="1335853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ans</a:t>
                      </a:r>
                      <a:endParaRPr lang="fr-FR" sz="2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Documents fiscaux, relatifs au droit social : solde de tout compte, bulletins de paie, registre du personnel, compte individuel, registre de présence. Il est conseillé de porter cette durée à 10 ans.</a:t>
                      </a:r>
                      <a:endParaRPr lang="fr-FR" sz="2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655244"/>
                  </a:ext>
                </a:extLst>
              </a:tr>
              <a:tr h="44528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ans</a:t>
                      </a:r>
                      <a:endParaRPr lang="fr-FR" sz="2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Documents comptables : livres de paie, journaux et pièces justificatives.</a:t>
                      </a:r>
                      <a:endParaRPr lang="fr-FR" sz="2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145559"/>
                  </a:ext>
                </a:extLst>
              </a:tr>
              <a:tr h="40480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0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ans</a:t>
                      </a:r>
                      <a:endParaRPr lang="fr-FR" sz="28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Fiches de répartition de la participation et de l'intéressement</a:t>
                      </a:r>
                      <a:endParaRPr lang="fr-FR" sz="2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901670"/>
                  </a:ext>
                </a:extLst>
              </a:tr>
            </a:tbl>
          </a:graphicData>
        </a:graphic>
      </p:graphicFrame>
      <p:sp>
        <p:nvSpPr>
          <p:cNvPr id="9" name="Titre 1">
            <a:extLst>
              <a:ext uri="{FF2B5EF4-FFF2-40B4-BE49-F238E27FC236}">
                <a16:creationId xmlns:a16="http://schemas.microsoft.com/office/drawing/2014/main" id="{1B171C97-AC87-468C-B6F0-592277DCDB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105833"/>
            <a:ext cx="11691259" cy="651932"/>
          </a:xfrm>
        </p:spPr>
        <p:txBody>
          <a:bodyPr>
            <a:noAutofit/>
          </a:bodyPr>
          <a:lstStyle/>
          <a:p>
            <a:r>
              <a:rPr lang="fr-FR" sz="3000" b="1" dirty="0">
                <a:latin typeface="Arial" panose="020B0604020202020204" pitchFamily="34" charset="0"/>
                <a:cs typeface="Arial" panose="020B0604020202020204" pitchFamily="34" charset="0"/>
              </a:rPr>
              <a:t>Chap. 2 - Organiser et suivre les dossiers du personnel</a:t>
            </a:r>
          </a:p>
        </p:txBody>
      </p:sp>
    </p:spTree>
    <p:extLst>
      <p:ext uri="{BB962C8B-B14F-4D97-AF65-F5344CB8AC3E}">
        <p14:creationId xmlns:p14="http://schemas.microsoft.com/office/powerpoint/2010/main" val="40119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-38100"/>
            <a:ext cx="11691259" cy="651932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2 - Organiser et suivre les dossiers du personnel </a:t>
            </a:r>
          </a:p>
        </p:txBody>
      </p:sp>
      <p:sp>
        <p:nvSpPr>
          <p:cNvPr id="7" name="Rectangle 6"/>
          <p:cNvSpPr/>
          <p:nvPr/>
        </p:nvSpPr>
        <p:spPr>
          <a:xfrm>
            <a:off x="66409" y="651932"/>
            <a:ext cx="110236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Contenu du dossier du personnel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5506151"/>
              </p:ext>
            </p:extLst>
          </p:nvPr>
        </p:nvGraphicFramePr>
        <p:xfrm>
          <a:off x="514351" y="1827084"/>
          <a:ext cx="10838011" cy="435518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579926">
                  <a:extLst>
                    <a:ext uri="{9D8B030D-6E8A-4147-A177-3AD203B41FA5}">
                      <a16:colId xmlns:a16="http://schemas.microsoft.com/office/drawing/2014/main" val="390136499"/>
                    </a:ext>
                  </a:extLst>
                </a:gridCol>
                <a:gridCol w="9258085">
                  <a:extLst>
                    <a:ext uri="{9D8B030D-6E8A-4147-A177-3AD203B41FA5}">
                      <a16:colId xmlns:a16="http://schemas.microsoft.com/office/drawing/2014/main" val="2624072301"/>
                    </a:ext>
                  </a:extLst>
                </a:gridCol>
              </a:tblGrid>
              <a:tr h="545180">
                <a:tc gridSpan="2">
                  <a:txBody>
                    <a:bodyPr/>
                    <a:lstStyle/>
                    <a:p>
                      <a:pPr marL="4064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Documents à conserver dans le dossier du personnel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79" marR="47679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883453"/>
                  </a:ext>
                </a:extLst>
              </a:tr>
              <a:tr h="1377397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Source du 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contrat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79" marR="47679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Contrat de travail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Fiche de poste, fiche de fonction, éventuellement fiche ROME correspondante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Immatriculations auprès des différents organismes sociaux : URSSAF, Pôle emploi, complémentaires, prévoyance, APEC, ARRCO, AGIRC, etc.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Récépissé de la DPAE qui atteste de l’immatriculation du salarié auprès des différents organismes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Documents fournis pour l’embauche : CV, lettre de motivation, certificat de travail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Selon les besoins du poste : extrait de casier judiciaire, photocopie du permis de conduire, brevets, certificats attestant ou validant des compétences 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Etc.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7679" marR="47679" marT="0" marB="0"/>
                </a:tc>
                <a:extLst>
                  <a:ext uri="{0D108BD9-81ED-4DB2-BD59-A6C34878D82A}">
                    <a16:rowId xmlns:a16="http://schemas.microsoft.com/office/drawing/2014/main" val="2820784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8799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6409" y="651932"/>
            <a:ext cx="110236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Contenu du dossier du personnel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583956"/>
              </p:ext>
            </p:extLst>
          </p:nvPr>
        </p:nvGraphicFramePr>
        <p:xfrm>
          <a:off x="514351" y="1827084"/>
          <a:ext cx="11176908" cy="395779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926924">
                  <a:extLst>
                    <a:ext uri="{9D8B030D-6E8A-4147-A177-3AD203B41FA5}">
                      <a16:colId xmlns:a16="http://schemas.microsoft.com/office/drawing/2014/main" val="390136499"/>
                    </a:ext>
                  </a:extLst>
                </a:gridCol>
                <a:gridCol w="9249984">
                  <a:extLst>
                    <a:ext uri="{9D8B030D-6E8A-4147-A177-3AD203B41FA5}">
                      <a16:colId xmlns:a16="http://schemas.microsoft.com/office/drawing/2014/main" val="2624072301"/>
                    </a:ext>
                  </a:extLst>
                </a:gridCol>
              </a:tblGrid>
              <a:tr h="665950">
                <a:tc gridSpan="2">
                  <a:txBody>
                    <a:bodyPr/>
                    <a:lstStyle/>
                    <a:p>
                      <a:pPr marL="4064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Documents à conserver dans le dossier du personnel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79" marR="47679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883453"/>
                  </a:ext>
                </a:extLst>
              </a:tr>
              <a:tr h="1377397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Exécution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 contrat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79" marR="47679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Relevé des heures et des absences, feuilles de présence</a:t>
                      </a:r>
                      <a:endParaRPr lang="fr-FR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État des congés</a:t>
                      </a:r>
                      <a:endParaRPr lang="fr-FR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Fiches de travail</a:t>
                      </a:r>
                      <a:endParaRPr lang="fr-FR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Suivi médecine du travail</a:t>
                      </a:r>
                      <a:endParaRPr lang="fr-FR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Fiches d’évaluation</a:t>
                      </a:r>
                      <a:endParaRPr lang="fr-FR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Bulletins de salaire et documents annexes</a:t>
                      </a:r>
                      <a:endParaRPr lang="fr-FR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Déclarations d’arrêts pour maladie et accidents du travail</a:t>
                      </a:r>
                      <a:endParaRPr lang="fr-FR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Documents concernant la participation et l’intéressement</a:t>
                      </a:r>
                      <a:endParaRPr lang="fr-FR" sz="28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Etc.</a:t>
                      </a:r>
                      <a:endParaRPr lang="fr-FR" sz="2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7679" marR="47679" marT="0" marB="0"/>
                </a:tc>
                <a:extLst>
                  <a:ext uri="{0D108BD9-81ED-4DB2-BD59-A6C34878D82A}">
                    <a16:rowId xmlns:a16="http://schemas.microsoft.com/office/drawing/2014/main" val="292705281"/>
                  </a:ext>
                </a:extLst>
              </a:tr>
            </a:tbl>
          </a:graphicData>
        </a:graphic>
      </p:graphicFrame>
      <p:sp>
        <p:nvSpPr>
          <p:cNvPr id="8" name="Titre 1">
            <a:extLst>
              <a:ext uri="{FF2B5EF4-FFF2-40B4-BE49-F238E27FC236}">
                <a16:creationId xmlns:a16="http://schemas.microsoft.com/office/drawing/2014/main" id="{B5F491F3-1C7B-41CB-AE0B-0BD6F7327CEB}"/>
              </a:ext>
            </a:extLst>
          </p:cNvPr>
          <p:cNvSpPr txBox="1">
            <a:spLocks/>
          </p:cNvSpPr>
          <p:nvPr/>
        </p:nvSpPr>
        <p:spPr>
          <a:xfrm>
            <a:off x="0" y="-38100"/>
            <a:ext cx="11691259" cy="65193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2800" b="1">
                <a:latin typeface="Arial" panose="020B0604020202020204" pitchFamily="34" charset="0"/>
                <a:cs typeface="Arial" panose="020B0604020202020204" pitchFamily="34" charset="0"/>
              </a:rPr>
              <a:t>Chap. 2 - Organiser et suivre les dossiers du personnel </a:t>
            </a:r>
            <a:endParaRPr lang="fr-FR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50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6409" y="651932"/>
            <a:ext cx="110236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Contenu du dossier du personnel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1797675"/>
              </p:ext>
            </p:extLst>
          </p:nvPr>
        </p:nvGraphicFramePr>
        <p:xfrm>
          <a:off x="419460" y="2208362"/>
          <a:ext cx="11176908" cy="326078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238374">
                  <a:extLst>
                    <a:ext uri="{9D8B030D-6E8A-4147-A177-3AD203B41FA5}">
                      <a16:colId xmlns:a16="http://schemas.microsoft.com/office/drawing/2014/main" val="390136499"/>
                    </a:ext>
                  </a:extLst>
                </a:gridCol>
                <a:gridCol w="8938534">
                  <a:extLst>
                    <a:ext uri="{9D8B030D-6E8A-4147-A177-3AD203B41FA5}">
                      <a16:colId xmlns:a16="http://schemas.microsoft.com/office/drawing/2014/main" val="2624072301"/>
                    </a:ext>
                  </a:extLst>
                </a:gridCol>
              </a:tblGrid>
              <a:tr h="517585">
                <a:tc gridSpan="2">
                  <a:txBody>
                    <a:bodyPr/>
                    <a:lstStyle/>
                    <a:p>
                      <a:pPr marL="4064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Documents à conserver dans le dossier du personnel</a:t>
                      </a:r>
                      <a:endParaRPr lang="fr-FR" sz="2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79" marR="47679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6883453"/>
                  </a:ext>
                </a:extLst>
              </a:tr>
              <a:tr h="582745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Dossier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disciplinaire</a:t>
                      </a:r>
                      <a:endParaRPr lang="fr-FR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79" marR="47679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Sanctions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Convocation à des entretiens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Courrier de licenciement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Etc.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7679" marR="47679" marT="0" marB="0"/>
                </a:tc>
                <a:extLst>
                  <a:ext uri="{0D108BD9-81ED-4DB2-BD59-A6C34878D82A}">
                    <a16:rowId xmlns:a16="http://schemas.microsoft.com/office/drawing/2014/main" val="254238560"/>
                  </a:ext>
                </a:extLst>
              </a:tr>
              <a:tr h="741675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 de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2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contrat</a:t>
                      </a:r>
                      <a:endParaRPr lang="fr-FR" sz="2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47679" marR="47679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Certificat de travail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Attestation Pôle emploi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Reçu pour solde de tout compte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Dossier de retraite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342900" lvl="0" indent="-34290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-"/>
                      </a:pPr>
                      <a:r>
                        <a:rPr lang="fr-FR" sz="2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Etc.</a:t>
                      </a:r>
                      <a:endParaRPr lang="fr-FR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7679" marR="47679" marT="0" marB="0"/>
                </a:tc>
                <a:extLst>
                  <a:ext uri="{0D108BD9-81ED-4DB2-BD59-A6C34878D82A}">
                    <a16:rowId xmlns:a16="http://schemas.microsoft.com/office/drawing/2014/main" val="1060290163"/>
                  </a:ext>
                </a:extLst>
              </a:tr>
            </a:tbl>
          </a:graphicData>
        </a:graphic>
      </p:graphicFrame>
      <p:sp>
        <p:nvSpPr>
          <p:cNvPr id="8" name="Titre 1">
            <a:extLst>
              <a:ext uri="{FF2B5EF4-FFF2-40B4-BE49-F238E27FC236}">
                <a16:creationId xmlns:a16="http://schemas.microsoft.com/office/drawing/2014/main" id="{30691A4C-E7AC-4905-9255-2B97F1D09E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38100"/>
            <a:ext cx="11691259" cy="651932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2 - Organiser et suivre les dossiers du personnel </a:t>
            </a:r>
          </a:p>
        </p:txBody>
      </p:sp>
    </p:spTree>
    <p:extLst>
      <p:ext uri="{BB962C8B-B14F-4D97-AF65-F5344CB8AC3E}">
        <p14:creationId xmlns:p14="http://schemas.microsoft.com/office/powerpoint/2010/main" val="1773635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89</TotalTime>
  <Words>384</Words>
  <Application>Microsoft Office PowerPoint</Application>
  <PresentationFormat>Grand écran</PresentationFormat>
  <Paragraphs>57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Chap. 2 - Organiser et suivre les dossiers du personnel</vt:lpstr>
      <vt:lpstr>Chap. 2 - Organiser et suivre les dossiers du personnel </vt:lpstr>
      <vt:lpstr>Présentation PowerPoint</vt:lpstr>
      <vt:lpstr>Chap. 2 - Organiser et suivre les dossiers du personnel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   412.  La collecte d'information </dc:title>
  <dc:creator>Claude Terrier</dc:creator>
  <cp:lastModifiedBy>Claude Terrier</cp:lastModifiedBy>
  <cp:revision>21</cp:revision>
  <dcterms:created xsi:type="dcterms:W3CDTF">2014-01-16T23:14:09Z</dcterms:created>
  <dcterms:modified xsi:type="dcterms:W3CDTF">2023-03-12T23:47:35Z</dcterms:modified>
</cp:coreProperties>
</file>