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notesMasterIdLst>
    <p:notesMasterId r:id="rId9"/>
  </p:notesMasterIdLst>
  <p:handoutMasterIdLst>
    <p:handoutMasterId r:id="rId10"/>
  </p:handoutMasterIdLst>
  <p:sldIdLst>
    <p:sldId id="262" r:id="rId2"/>
    <p:sldId id="260" r:id="rId3"/>
    <p:sldId id="257" r:id="rId4"/>
    <p:sldId id="261" r:id="rId5"/>
    <p:sldId id="258" r:id="rId6"/>
    <p:sldId id="263" r:id="rId7"/>
    <p:sldId id="259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799B23B-EC83-4686-B30A-512413B5E67A}" styleName="Style léger 3 - Accentuation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05049F-F601-3F4F-B515-4D864D2911AD}" type="datetime1">
              <a:rPr lang="fr-FR" smtClean="0"/>
              <a:t>26/11/2023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fr-FR"/>
              <a:t>© Delagrave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581175-207D-8E47-A4BC-5C6AA9BB5A2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5926189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5C593B-7BE6-EA4E-A801-2D90F9CB0E3F}" type="datetime1">
              <a:rPr lang="fr-FR" smtClean="0"/>
              <a:t>26/11/2023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fr-FR"/>
              <a:t>© Delagrave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6107BA-D1E6-914A-B374-74CB0DD6915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9395503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6107BA-D1E6-914A-B374-74CB0DD69158}" type="slidenum">
              <a:rPr lang="fr-FR" smtClean="0"/>
              <a:t>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© Delagrave</a:t>
            </a:r>
          </a:p>
        </p:txBody>
      </p:sp>
    </p:spTree>
    <p:extLst>
      <p:ext uri="{BB962C8B-B14F-4D97-AF65-F5344CB8AC3E}">
        <p14:creationId xmlns:p14="http://schemas.microsoft.com/office/powerpoint/2010/main" val="31484865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26/11/2023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0617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26/11/2023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7571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26/11/2023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8319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26/11/2023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70141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26/11/2023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605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26/11/2023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2555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26/11/2023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7144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26/11/2023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5680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26/11/2023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2135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26/11/2023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1560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26/11/2023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8094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26/11/2023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2501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26/11/2023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2706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26/11/2023</a:t>
            </a:fld>
            <a:endParaRPr lang="fr-F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3923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26/11/2023</a:t>
            </a:fld>
            <a:endParaRPr lang="fr-F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9459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26/11/2023</a:t>
            </a:fld>
            <a:endParaRPr lang="fr-F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4430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26/11/2023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3260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0B14B23-EBBB-4FF8-A86F-057ABCCE629C}" type="datetimeFigureOut">
              <a:rPr lang="fr-FR" smtClean="0"/>
              <a:t>26/11/2023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818906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0" y="554045"/>
            <a:ext cx="104863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Choisir une assurance adaptée au risque à couvrir</a:t>
            </a:r>
            <a:endParaRPr lang="fr-FR" sz="28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9937202"/>
              </p:ext>
            </p:extLst>
          </p:nvPr>
        </p:nvGraphicFramePr>
        <p:xfrm>
          <a:off x="234633" y="1216196"/>
          <a:ext cx="11616906" cy="5328285"/>
        </p:xfrm>
        <a:graphic>
          <a:graphicData uri="http://schemas.openxmlformats.org/drawingml/2006/table">
            <a:tbl>
              <a:tblPr firstRow="1" firstCol="1" bandRow="1">
                <a:tableStyleId>{8799B23B-EC83-4686-B30A-512413B5E67A}</a:tableStyleId>
              </a:tblPr>
              <a:tblGrid>
                <a:gridCol w="3520656">
                  <a:extLst>
                    <a:ext uri="{9D8B030D-6E8A-4147-A177-3AD203B41FA5}">
                      <a16:colId xmlns:a16="http://schemas.microsoft.com/office/drawing/2014/main" val="1845777041"/>
                    </a:ext>
                  </a:extLst>
                </a:gridCol>
                <a:gridCol w="8096250">
                  <a:extLst>
                    <a:ext uri="{9D8B030D-6E8A-4147-A177-3AD203B41FA5}">
                      <a16:colId xmlns:a16="http://schemas.microsoft.com/office/drawing/2014/main" val="655138266"/>
                    </a:ext>
                  </a:extLst>
                </a:gridCol>
              </a:tblGrid>
              <a:tr h="300296">
                <a:tc gridSpan="2"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24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Assurances des personnes</a:t>
                      </a:r>
                      <a:endParaRPr lang="fr-FR" sz="24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979" marR="20979" marT="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0571056"/>
                  </a:ext>
                </a:extLst>
              </a:tr>
              <a:tr h="636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Risques</a:t>
                      </a:r>
                      <a:endParaRPr lang="fr-FR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979" marR="2097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Assurances</a:t>
                      </a:r>
                      <a:endParaRPr lang="fr-FR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979" marR="20979" marT="0" marB="0"/>
                </a:tc>
                <a:extLst>
                  <a:ext uri="{0D108BD9-81ED-4DB2-BD59-A6C34878D82A}">
                    <a16:rowId xmlns:a16="http://schemas.microsoft.com/office/drawing/2014/main" val="710306932"/>
                  </a:ext>
                </a:extLst>
              </a:tr>
              <a:tr h="229552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Retraite</a:t>
                      </a:r>
                      <a:endParaRPr lang="fr-FR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979" marR="20979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2000" b="1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Assurance collective retraite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2000" b="1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Contrat collectif supplémentaire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2000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Elle complète les régimes obligatoires de la Sécurité sociale, ARRCO et AGIRC de retraite.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2000" b="1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Contrat collectif indemnités fin de carrière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2000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Elle finance les indemnités de fin de carrière que l’entreprise doit verser aux salariés qui partent.</a:t>
                      </a:r>
                      <a:endParaRPr lang="fr-FR" sz="2000" i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979" marR="20979" marT="0" marB="0"/>
                </a:tc>
                <a:extLst>
                  <a:ext uri="{0D108BD9-81ED-4DB2-BD59-A6C34878D82A}">
                    <a16:rowId xmlns:a16="http://schemas.microsoft.com/office/drawing/2014/main" val="4001666009"/>
                  </a:ext>
                </a:extLst>
              </a:tr>
              <a:tr h="17526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Prévoyance : </a:t>
                      </a:r>
                      <a:r>
                        <a:rPr lang="fr-FR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Décès, invalidité, incapacité temporaire de travail, frais médicaux, dépendance ou santé</a:t>
                      </a:r>
                      <a:endParaRPr lang="fr-FR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979" marR="20979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2000" b="1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Assurance collective prévoyance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2000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Elle complète les prestations servies par les organismes sociaux obligatoires.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2000" b="1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Assurance complémentaire santé d’entreprise </a:t>
                      </a: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(Obligatoire depuis le 01/01/2016)</a:t>
                      </a:r>
                      <a:endParaRPr lang="fr-FR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979" marR="20979" marT="0" marB="0"/>
                </a:tc>
                <a:extLst>
                  <a:ext uri="{0D108BD9-81ED-4DB2-BD59-A6C34878D82A}">
                    <a16:rowId xmlns:a16="http://schemas.microsoft.com/office/drawing/2014/main" val="3787116969"/>
                  </a:ext>
                </a:extLst>
              </a:tr>
              <a:tr h="11578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Licenciement</a:t>
                      </a:r>
                      <a:endParaRPr lang="fr-FR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979" marR="20979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2000" b="1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Assurance collective indemnités de licenciement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2000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Elle couvre les indemnités légales dues aux salariés.</a:t>
                      </a:r>
                      <a:endParaRPr lang="fr-FR" sz="2000" i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979" marR="20979" marT="0" marB="0"/>
                </a:tc>
                <a:extLst>
                  <a:ext uri="{0D108BD9-81ED-4DB2-BD59-A6C34878D82A}">
                    <a16:rowId xmlns:a16="http://schemas.microsoft.com/office/drawing/2014/main" val="2784948198"/>
                  </a:ext>
                </a:extLst>
              </a:tr>
            </a:tbl>
          </a:graphicData>
        </a:graphic>
      </p:graphicFrame>
      <p:sp>
        <p:nvSpPr>
          <p:cNvPr id="5" name="Titre 1">
            <a:extLst>
              <a:ext uri="{FF2B5EF4-FFF2-40B4-BE49-F238E27FC236}">
                <a16:creationId xmlns:a16="http://schemas.microsoft.com/office/drawing/2014/main" id="{17C7788D-3963-454A-AFD6-F586CEF05E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1" y="1"/>
            <a:ext cx="12152963" cy="523220"/>
          </a:xfrm>
        </p:spPr>
        <p:txBody>
          <a:bodyPr>
            <a:noAutofit/>
          </a:bodyPr>
          <a:lstStyle/>
          <a:p>
            <a:r>
              <a:rPr lang="fr-FR" sz="2800" b="1" dirty="0">
                <a:latin typeface="Arial" panose="020B0604020202020204" pitchFamily="34" charset="0"/>
                <a:cs typeface="Arial" panose="020B0604020202020204" pitchFamily="34" charset="0"/>
              </a:rPr>
              <a:t>Chap. 8 – La gestion des risques liés à </a:t>
            </a:r>
            <a:r>
              <a:rPr lang="fr-FR" sz="2800" b="1">
                <a:latin typeface="Arial" panose="020B0604020202020204" pitchFamily="34" charset="0"/>
                <a:cs typeface="Arial" panose="020B0604020202020204" pitchFamily="34" charset="0"/>
              </a:rPr>
              <a:t>la personne </a:t>
            </a:r>
            <a:r>
              <a:rPr lang="fr-FR" sz="2800" b="1" dirty="0">
                <a:latin typeface="Arial" panose="020B0604020202020204" pitchFamily="34" charset="0"/>
                <a:cs typeface="Arial" panose="020B0604020202020204" pitchFamily="34" charset="0"/>
              </a:rPr>
              <a:t>et des biens</a:t>
            </a:r>
          </a:p>
        </p:txBody>
      </p:sp>
    </p:spTree>
    <p:extLst>
      <p:ext uri="{BB962C8B-B14F-4D97-AF65-F5344CB8AC3E}">
        <p14:creationId xmlns:p14="http://schemas.microsoft.com/office/powerpoint/2010/main" val="1596205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0" y="0"/>
            <a:ext cx="58398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Risques et assurances</a:t>
            </a:r>
            <a:endParaRPr lang="fr-FR" sz="28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9997710"/>
              </p:ext>
            </p:extLst>
          </p:nvPr>
        </p:nvGraphicFramePr>
        <p:xfrm>
          <a:off x="195720" y="1239334"/>
          <a:ext cx="11616906" cy="5058435"/>
        </p:xfrm>
        <a:graphic>
          <a:graphicData uri="http://schemas.openxmlformats.org/drawingml/2006/table">
            <a:tbl>
              <a:tblPr firstRow="1" firstCol="1" bandRow="1">
                <a:tableStyleId>{8799B23B-EC83-4686-B30A-512413B5E67A}</a:tableStyleId>
              </a:tblPr>
              <a:tblGrid>
                <a:gridCol w="3520656">
                  <a:extLst>
                    <a:ext uri="{9D8B030D-6E8A-4147-A177-3AD203B41FA5}">
                      <a16:colId xmlns:a16="http://schemas.microsoft.com/office/drawing/2014/main" val="1845777041"/>
                    </a:ext>
                  </a:extLst>
                </a:gridCol>
                <a:gridCol w="8096250">
                  <a:extLst>
                    <a:ext uri="{9D8B030D-6E8A-4147-A177-3AD203B41FA5}">
                      <a16:colId xmlns:a16="http://schemas.microsoft.com/office/drawing/2014/main" val="655138266"/>
                    </a:ext>
                  </a:extLst>
                </a:gridCol>
              </a:tblGrid>
              <a:tr h="730647">
                <a:tc gridSpan="2"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24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Assurances des personnes</a:t>
                      </a:r>
                      <a:endParaRPr lang="fr-FR" sz="24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979" marR="20979" marT="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0571056"/>
                  </a:ext>
                </a:extLst>
              </a:tr>
              <a:tr h="3651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Risques</a:t>
                      </a:r>
                      <a:endParaRPr lang="fr-FR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979" marR="2097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Assurances</a:t>
                      </a:r>
                      <a:endParaRPr lang="fr-FR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979" marR="20979" marT="0" marB="0"/>
                </a:tc>
                <a:extLst>
                  <a:ext uri="{0D108BD9-81ED-4DB2-BD59-A6C34878D82A}">
                    <a16:rowId xmlns:a16="http://schemas.microsoft.com/office/drawing/2014/main" val="710306932"/>
                  </a:ext>
                </a:extLst>
              </a:tr>
              <a:tr h="129941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Protection sociale du chef d'entreprise non salarié</a:t>
                      </a:r>
                      <a:endParaRPr lang="fr-FR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979" marR="20979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2000" b="1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Assurance vie, maladie et accident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2000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Elle assure la couverture sociale du gérant qui ne relève pas du régime général</a:t>
                      </a:r>
                      <a:r>
                        <a:rPr lang="fr-FR" sz="2000" i="1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2000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 la Sécurité sociale</a:t>
                      </a:r>
                      <a:endParaRPr lang="fr-FR" sz="2000" i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979" marR="20979" marT="0" marB="0" anchor="ctr"/>
                </a:tc>
                <a:extLst>
                  <a:ext uri="{0D108BD9-81ED-4DB2-BD59-A6C34878D82A}">
                    <a16:rowId xmlns:a16="http://schemas.microsoft.com/office/drawing/2014/main" val="3052019122"/>
                  </a:ext>
                </a:extLst>
              </a:tr>
              <a:tr h="128867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Risques d'accident des salariés qui voyagent, en France ou à l'étranger</a:t>
                      </a:r>
                      <a:endParaRPr lang="fr-FR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979" marR="20979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2000" b="1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Assurance individuelle accidents</a:t>
                      </a: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2000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Versement d’un capital en cas d'invalidité / décès.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2000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Contrat d'assistance (secours et rapatriement)</a:t>
                      </a:r>
                      <a:endParaRPr lang="fr-FR" sz="2000" i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979" marR="20979" marT="0" marB="0" anchor="ctr"/>
                </a:tc>
                <a:extLst>
                  <a:ext uri="{0D108BD9-81ED-4DB2-BD59-A6C34878D82A}">
                    <a16:rowId xmlns:a16="http://schemas.microsoft.com/office/drawing/2014/main" val="2088657854"/>
                  </a:ext>
                </a:extLst>
              </a:tr>
              <a:tr h="137458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Disparition ou indisponibilité du dirigeant ou d’un collaborateur spécialisé... </a:t>
                      </a:r>
                      <a:endParaRPr lang="fr-FR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979" marR="20979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2000" b="1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Assurance homme-clé 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2000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Les prestations peuvent être : un capital décès ou invalidité ; une indemnité journalière forfaitaire ; une indemnisation de perte de marge brute ; une indemnisation des frais supplémentaires…</a:t>
                      </a:r>
                      <a:endParaRPr lang="fr-FR" sz="2000" i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979" marR="20979" marT="0" marB="0" anchor="ctr"/>
                </a:tc>
                <a:extLst>
                  <a:ext uri="{0D108BD9-81ED-4DB2-BD59-A6C34878D82A}">
                    <a16:rowId xmlns:a16="http://schemas.microsoft.com/office/drawing/2014/main" val="26668508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7543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0" y="0"/>
            <a:ext cx="58398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Risques et assurances</a:t>
            </a:r>
            <a:endParaRPr lang="fr-FR" sz="28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6497143"/>
              </p:ext>
            </p:extLst>
          </p:nvPr>
        </p:nvGraphicFramePr>
        <p:xfrm>
          <a:off x="275790" y="675920"/>
          <a:ext cx="11439959" cy="6043015"/>
        </p:xfrm>
        <a:graphic>
          <a:graphicData uri="http://schemas.openxmlformats.org/drawingml/2006/table">
            <a:tbl>
              <a:tblPr firstRow="1" firstCol="1" bandRow="1">
                <a:tableStyleId>{8799B23B-EC83-4686-B30A-512413B5E67A}</a:tableStyleId>
              </a:tblPr>
              <a:tblGrid>
                <a:gridCol w="4943910">
                  <a:extLst>
                    <a:ext uri="{9D8B030D-6E8A-4147-A177-3AD203B41FA5}">
                      <a16:colId xmlns:a16="http://schemas.microsoft.com/office/drawing/2014/main" val="1845777041"/>
                    </a:ext>
                  </a:extLst>
                </a:gridCol>
                <a:gridCol w="6496049">
                  <a:extLst>
                    <a:ext uri="{9D8B030D-6E8A-4147-A177-3AD203B41FA5}">
                      <a16:colId xmlns:a16="http://schemas.microsoft.com/office/drawing/2014/main" val="655138266"/>
                    </a:ext>
                  </a:extLst>
                </a:gridCol>
              </a:tblGrid>
              <a:tr h="419455">
                <a:tc gridSpan="2"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24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Assurances des biens</a:t>
                      </a:r>
                      <a:endParaRPr lang="fr-FR" sz="24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979" marR="20979" marT="0" marB="0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4769445"/>
                  </a:ext>
                </a:extLst>
              </a:tr>
              <a:tr h="636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Risques</a:t>
                      </a:r>
                      <a:endParaRPr lang="fr-FR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979" marR="2097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Assurances</a:t>
                      </a:r>
                      <a:endParaRPr lang="fr-FR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979" marR="20979" marT="0" marB="0"/>
                </a:tc>
                <a:extLst>
                  <a:ext uri="{0D108BD9-81ED-4DB2-BD59-A6C34878D82A}">
                    <a16:rowId xmlns:a16="http://schemas.microsoft.com/office/drawing/2014/main" val="4085340739"/>
                  </a:ext>
                </a:extLst>
              </a:tr>
              <a:tr h="140208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Dégradation des bâtiments : incendie, explosion, dégât des eaux, tempête, grêle, poids de la neige sur les toitures, catastrophe naturelle, terrorisme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979" marR="20979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Assurance multirisque.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800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Elle regroupe toutes les garanties appropriées à l'activité de l'entreprise. Elle peut être réduite par l’installation de moyens de prévention et de protection.</a:t>
                      </a:r>
                      <a:endParaRPr lang="fr-FR" sz="1800" i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979" marR="20979" marT="0" marB="0" anchor="ctr"/>
                </a:tc>
                <a:extLst>
                  <a:ext uri="{0D108BD9-81ED-4DB2-BD59-A6C34878D82A}">
                    <a16:rowId xmlns:a16="http://schemas.microsoft.com/office/drawing/2014/main" val="960107058"/>
                  </a:ext>
                </a:extLst>
              </a:tr>
              <a:tr h="80962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Vols : mobilier, matériel 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979" marR="20979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Assurance multirisque ou contrat séparé.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800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Elle peut être réduite par l’installation de moyens de prévention et de protection.</a:t>
                      </a:r>
                      <a:endParaRPr lang="fr-FR" sz="1800" i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979" marR="20979" marT="0" marB="0" anchor="ctr"/>
                </a:tc>
                <a:extLst>
                  <a:ext uri="{0D108BD9-81ED-4DB2-BD59-A6C34878D82A}">
                    <a16:rowId xmlns:a16="http://schemas.microsoft.com/office/drawing/2014/main" val="718149902"/>
                  </a:ext>
                </a:extLst>
              </a:tr>
              <a:tr h="74295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Accident de matériel : bris accidentel et dommages électriques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979" marR="20979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Extension de garantie de l'assurance multirisque ou contrat bris de machine</a:t>
                      </a:r>
                      <a:endParaRPr lang="fr-FR" sz="1800" b="1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979" marR="20979" marT="0" marB="0" anchor="ctr"/>
                </a:tc>
                <a:extLst>
                  <a:ext uri="{0D108BD9-81ED-4DB2-BD59-A6C34878D82A}">
                    <a16:rowId xmlns:a16="http://schemas.microsoft.com/office/drawing/2014/main" val="3288097831"/>
                  </a:ext>
                </a:extLst>
              </a:tr>
              <a:tr h="75636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Dommage sur matériel loué ou en crédit-bail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979" marR="20979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Multirisque ou bris de machine.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800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Les garanties doivent être adaptées aux dispositions des contrats de location ou crédit-bail.</a:t>
                      </a:r>
                      <a:endParaRPr lang="fr-FR" sz="1800" i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979" marR="20979" marT="0" marB="0" anchor="ctr"/>
                </a:tc>
                <a:extLst>
                  <a:ext uri="{0D108BD9-81ED-4DB2-BD59-A6C34878D82A}">
                    <a16:rowId xmlns:a16="http://schemas.microsoft.com/office/drawing/2014/main" val="2826400214"/>
                  </a:ext>
                </a:extLst>
              </a:tr>
              <a:tr h="70485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Dommage sur matériel appartenant à des tiers et confié pour vente ou réparation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979" marR="20979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Responsabilité civile objets confiés</a:t>
                      </a:r>
                      <a:endParaRPr lang="fr-FR" sz="1800" b="1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979" marR="20979" marT="0" marB="0" anchor="ctr"/>
                </a:tc>
                <a:extLst>
                  <a:ext uri="{0D108BD9-81ED-4DB2-BD59-A6C34878D82A}">
                    <a16:rowId xmlns:a16="http://schemas.microsoft.com/office/drawing/2014/main" val="591853627"/>
                  </a:ext>
                </a:extLst>
              </a:tr>
              <a:tr h="17367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Accident de transport de marchandises</a:t>
                      </a:r>
                      <a:endParaRPr lang="fr-FR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979" marR="20979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800" b="1" dirty="0" err="1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Multirisquesou</a:t>
                      </a:r>
                      <a:r>
                        <a:rPr lang="fr-FR" sz="1800" b="1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assurances adaptées au mode de transport utilisé.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800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Elle est liée au incoterm pour les entreprises qui exportent.</a:t>
                      </a:r>
                      <a:endParaRPr lang="fr-FR" sz="1800" i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979" marR="20979" marT="0" marB="0" anchor="ctr"/>
                </a:tc>
                <a:extLst>
                  <a:ext uri="{0D108BD9-81ED-4DB2-BD59-A6C34878D82A}">
                    <a16:rowId xmlns:a16="http://schemas.microsoft.com/office/drawing/2014/main" val="35139595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8883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0" y="0"/>
            <a:ext cx="58398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Risques et assurances</a:t>
            </a:r>
            <a:endParaRPr lang="fr-FR" sz="28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9624395"/>
              </p:ext>
            </p:extLst>
          </p:nvPr>
        </p:nvGraphicFramePr>
        <p:xfrm>
          <a:off x="275791" y="675920"/>
          <a:ext cx="11421628" cy="5769737"/>
        </p:xfrm>
        <a:graphic>
          <a:graphicData uri="http://schemas.openxmlformats.org/drawingml/2006/table">
            <a:tbl>
              <a:tblPr firstRow="1" firstCol="1" bandRow="1">
                <a:tableStyleId>{8799B23B-EC83-4686-B30A-512413B5E67A}</a:tableStyleId>
              </a:tblPr>
              <a:tblGrid>
                <a:gridCol w="4855338">
                  <a:extLst>
                    <a:ext uri="{9D8B030D-6E8A-4147-A177-3AD203B41FA5}">
                      <a16:colId xmlns:a16="http://schemas.microsoft.com/office/drawing/2014/main" val="1845777041"/>
                    </a:ext>
                  </a:extLst>
                </a:gridCol>
                <a:gridCol w="6566290">
                  <a:extLst>
                    <a:ext uri="{9D8B030D-6E8A-4147-A177-3AD203B41FA5}">
                      <a16:colId xmlns:a16="http://schemas.microsoft.com/office/drawing/2014/main" val="655138266"/>
                    </a:ext>
                  </a:extLst>
                </a:gridCol>
              </a:tblGrid>
              <a:tr h="488646">
                <a:tc gridSpan="2"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24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Assurances des biens</a:t>
                      </a:r>
                      <a:endParaRPr lang="fr-FR" sz="24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979" marR="20979" marT="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4769445"/>
                  </a:ext>
                </a:extLst>
              </a:tr>
              <a:tr h="636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Risques</a:t>
                      </a:r>
                      <a:endParaRPr lang="fr-FR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979" marR="2097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Assurances</a:t>
                      </a:r>
                      <a:endParaRPr lang="fr-FR" sz="18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979" marR="20979" marT="0" marB="0"/>
                </a:tc>
                <a:extLst>
                  <a:ext uri="{0D108BD9-81ED-4DB2-BD59-A6C34878D82A}">
                    <a16:rowId xmlns:a16="http://schemas.microsoft.com/office/drawing/2014/main" val="4085340739"/>
                  </a:ext>
                </a:extLst>
              </a:tr>
              <a:tr h="17367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Pertes informatiques : fichiers, base de données, supports fichiers informatiques ou matériel informatique (serveur, ordinateur…)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979" marR="20979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Multirisque ou assurance risques informatiques ou Garantie des supports d'information</a:t>
                      </a:r>
                      <a:endParaRPr lang="fr-FR" sz="1800" b="1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979" marR="20979" marT="0" marB="0" anchor="ctr"/>
                </a:tc>
                <a:extLst>
                  <a:ext uri="{0D108BD9-81ED-4DB2-BD59-A6C34878D82A}">
                    <a16:rowId xmlns:a16="http://schemas.microsoft.com/office/drawing/2014/main" val="1162686926"/>
                  </a:ext>
                </a:extLst>
              </a:tr>
              <a:tr h="11578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Perte d’activité : perte de chiffre d’affaires due à un arrêt de l’activité accidentel 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979" marR="20979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Pertes d'exploitation.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800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Elle couvre les conséquences financières d'un arrêt de l'activité.</a:t>
                      </a:r>
                      <a:endParaRPr lang="fr-FR" sz="1800" i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979" marR="20979" marT="0" marB="0" anchor="ctr"/>
                </a:tc>
                <a:extLst>
                  <a:ext uri="{0D108BD9-81ED-4DB2-BD59-A6C34878D82A}">
                    <a16:rowId xmlns:a16="http://schemas.microsoft.com/office/drawing/2014/main" val="2301701898"/>
                  </a:ext>
                </a:extLst>
              </a:tr>
              <a:tr h="89197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Dommages de construction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979" marR="20979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Dommages ouvrages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800" b="0" i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Elle </a:t>
                      </a:r>
                      <a:r>
                        <a:rPr lang="fr-FR" sz="1800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prend en charge les dommages survenant lors d’une construction.</a:t>
                      </a:r>
                      <a:endParaRPr lang="fr-FR" sz="1800" i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979" marR="20979" marT="0" marB="0" anchor="ctr"/>
                </a:tc>
                <a:extLst>
                  <a:ext uri="{0D108BD9-81ED-4DB2-BD59-A6C34878D82A}">
                    <a16:rowId xmlns:a16="http://schemas.microsoft.com/office/drawing/2014/main" val="1864445716"/>
                  </a:ext>
                </a:extLst>
              </a:tr>
              <a:tr h="17946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Véhicules endommagés lors d’un accident, par un incendie, ou volés 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979" marR="20979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Assurance automobile. Accident, incendie, vol.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800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Dans les entreprises qui gèrent un grand nombre de véhicules, le contrat est dit « de flotte ».</a:t>
                      </a:r>
                      <a:endParaRPr lang="fr-FR" sz="1800" i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979" marR="20979" marT="0" marB="0" anchor="ctr"/>
                </a:tc>
                <a:extLst>
                  <a:ext uri="{0D108BD9-81ED-4DB2-BD59-A6C34878D82A}">
                    <a16:rowId xmlns:a16="http://schemas.microsoft.com/office/drawing/2014/main" val="173490187"/>
                  </a:ext>
                </a:extLst>
              </a:tr>
              <a:tr h="11578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Risque d’insolvabilité des clients 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979" marR="20979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Assurance-crédit.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800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Elle permet de se prémunir contre le risque normal de perte de créances.</a:t>
                      </a:r>
                      <a:endParaRPr lang="fr-FR" sz="1800" i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979" marR="20979" marT="0" marB="0" anchor="ctr"/>
                </a:tc>
                <a:extLst>
                  <a:ext uri="{0D108BD9-81ED-4DB2-BD59-A6C34878D82A}">
                    <a16:rowId xmlns:a16="http://schemas.microsoft.com/office/drawing/2014/main" val="2773497047"/>
                  </a:ext>
                </a:extLst>
              </a:tr>
              <a:tr h="17367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Risques économiques et financiers liés à l'exportation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979" marR="20979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 assurances spécifiques peuvent garantir les risques économiques et financiers liés à l'exportation et aux pertes de change par exemple.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979" marR="20979" marT="0" marB="0" anchor="ctr"/>
                </a:tc>
                <a:extLst>
                  <a:ext uri="{0D108BD9-81ED-4DB2-BD59-A6C34878D82A}">
                    <a16:rowId xmlns:a16="http://schemas.microsoft.com/office/drawing/2014/main" val="26459923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7747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0" y="0"/>
            <a:ext cx="58398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Risques et assurances</a:t>
            </a:r>
            <a:endParaRPr lang="fr-FR" sz="28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3925976"/>
              </p:ext>
            </p:extLst>
          </p:nvPr>
        </p:nvGraphicFramePr>
        <p:xfrm>
          <a:off x="350304" y="1344575"/>
          <a:ext cx="11128076" cy="5073398"/>
        </p:xfrm>
        <a:graphic>
          <a:graphicData uri="http://schemas.openxmlformats.org/drawingml/2006/table">
            <a:tbl>
              <a:tblPr firstRow="1" firstCol="1" bandRow="1">
                <a:tableStyleId>{8799B23B-EC83-4686-B30A-512413B5E67A}</a:tableStyleId>
              </a:tblPr>
              <a:tblGrid>
                <a:gridCol w="5224284">
                  <a:extLst>
                    <a:ext uri="{9D8B030D-6E8A-4147-A177-3AD203B41FA5}">
                      <a16:colId xmlns:a16="http://schemas.microsoft.com/office/drawing/2014/main" val="1845777041"/>
                    </a:ext>
                  </a:extLst>
                </a:gridCol>
                <a:gridCol w="5903792">
                  <a:extLst>
                    <a:ext uri="{9D8B030D-6E8A-4147-A177-3AD203B41FA5}">
                      <a16:colId xmlns:a16="http://schemas.microsoft.com/office/drawing/2014/main" val="655138266"/>
                    </a:ext>
                  </a:extLst>
                </a:gridCol>
              </a:tblGrid>
              <a:tr h="689999">
                <a:tc gridSpan="2"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24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Assurances Responsabilités</a:t>
                      </a:r>
                      <a:endParaRPr lang="fr-FR" sz="24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979" marR="20979" marT="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4427031"/>
                  </a:ext>
                </a:extLst>
              </a:tr>
              <a:tr h="3570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Risques</a:t>
                      </a:r>
                      <a:endParaRPr lang="fr-FR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979" marR="2097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Assurances</a:t>
                      </a:r>
                      <a:endParaRPr lang="fr-FR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979" marR="20979" marT="0" marB="0"/>
                </a:tc>
                <a:extLst>
                  <a:ext uri="{0D108BD9-81ED-4DB2-BD59-A6C34878D82A}">
                    <a16:rowId xmlns:a16="http://schemas.microsoft.com/office/drawing/2014/main" val="2052523861"/>
                  </a:ext>
                </a:extLst>
              </a:tr>
              <a:tr h="125907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Dommages causés aux tiers dans le cadre de l’exploitation par les salariés (avec ou sans faute inexcusable ou intentionnelle)</a:t>
                      </a:r>
                      <a:endParaRPr lang="fr-FR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979" marR="20979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2000" b="1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Responsabilité civile.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2000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Couvre les dommages causés aux tiers : voisins, clients, fournisseurs, etc.</a:t>
                      </a:r>
                      <a:endParaRPr lang="fr-FR" sz="2000" i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979" marR="20979" marT="0" marB="0" anchor="ctr"/>
                </a:tc>
                <a:extLst>
                  <a:ext uri="{0D108BD9-81ED-4DB2-BD59-A6C34878D82A}">
                    <a16:rowId xmlns:a16="http://schemas.microsoft.com/office/drawing/2014/main" val="3051007202"/>
                  </a:ext>
                </a:extLst>
              </a:tr>
              <a:tr h="133899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Dommages causés aux tiers par des services ou des produits vendus ou entretenus par l’entreprise après travaux</a:t>
                      </a:r>
                      <a:endParaRPr lang="fr-FR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979" marR="20979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2000" b="1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Responsabilité civile après travaux.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2000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Couvre les malfaçons et les travaux défectueux réalisés par l'entreprise (réparations, transports…).</a:t>
                      </a:r>
                      <a:endParaRPr lang="fr-FR" sz="2000" i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979" marR="20979" marT="0" marB="0" anchor="ctr"/>
                </a:tc>
                <a:extLst>
                  <a:ext uri="{0D108BD9-81ED-4DB2-BD59-A6C34878D82A}">
                    <a16:rowId xmlns:a16="http://schemas.microsoft.com/office/drawing/2014/main" val="1738220707"/>
                  </a:ext>
                </a:extLst>
              </a:tr>
              <a:tr h="142826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Dommages causés aux tiers par des services ou des produits vendus ou entretenus par l’entreprises après livraison</a:t>
                      </a:r>
                      <a:endParaRPr lang="fr-FR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979" marR="20979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2000" b="1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Responsabilité civile après livraison.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2000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Couvre les dommages causés par des vices de fabrication sur les produits de l'entreprise (retrait du produit, etc.).</a:t>
                      </a:r>
                      <a:endParaRPr lang="fr-FR" sz="2000" i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979" marR="20979" marT="0" marB="0" anchor="ctr"/>
                </a:tc>
                <a:extLst>
                  <a:ext uri="{0D108BD9-81ED-4DB2-BD59-A6C34878D82A}">
                    <a16:rowId xmlns:a16="http://schemas.microsoft.com/office/drawing/2014/main" val="34299451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6354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0" y="0"/>
            <a:ext cx="58398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Risques et assurances</a:t>
            </a:r>
            <a:endParaRPr lang="fr-FR" sz="28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6405172"/>
              </p:ext>
            </p:extLst>
          </p:nvPr>
        </p:nvGraphicFramePr>
        <p:xfrm>
          <a:off x="421407" y="853032"/>
          <a:ext cx="11354176" cy="5303874"/>
        </p:xfrm>
        <a:graphic>
          <a:graphicData uri="http://schemas.openxmlformats.org/drawingml/2006/table">
            <a:tbl>
              <a:tblPr firstRow="1" firstCol="1" bandRow="1">
                <a:tableStyleId>{8799B23B-EC83-4686-B30A-512413B5E67A}</a:tableStyleId>
              </a:tblPr>
              <a:tblGrid>
                <a:gridCol w="5330431">
                  <a:extLst>
                    <a:ext uri="{9D8B030D-6E8A-4147-A177-3AD203B41FA5}">
                      <a16:colId xmlns:a16="http://schemas.microsoft.com/office/drawing/2014/main" val="1845777041"/>
                    </a:ext>
                  </a:extLst>
                </a:gridCol>
                <a:gridCol w="6023745">
                  <a:extLst>
                    <a:ext uri="{9D8B030D-6E8A-4147-A177-3AD203B41FA5}">
                      <a16:colId xmlns:a16="http://schemas.microsoft.com/office/drawing/2014/main" val="655138266"/>
                    </a:ext>
                  </a:extLst>
                </a:gridCol>
              </a:tblGrid>
              <a:tr h="509863">
                <a:tc gridSpan="2"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24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Assurances </a:t>
                      </a:r>
                      <a:r>
                        <a:rPr lang="fr-FR" sz="2400" b="1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Responsabilités</a:t>
                      </a:r>
                      <a:endParaRPr lang="fr-FR" sz="2400" b="1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979" marR="20979" marT="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4427031"/>
                  </a:ext>
                </a:extLst>
              </a:tr>
              <a:tr h="3209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Risques</a:t>
                      </a:r>
                      <a:endParaRPr lang="fr-FR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979" marR="2097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Assurances</a:t>
                      </a:r>
                      <a:endParaRPr lang="fr-FR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979" marR="20979" marT="0" marB="0"/>
                </a:tc>
                <a:extLst>
                  <a:ext uri="{0D108BD9-81ED-4DB2-BD59-A6C34878D82A}">
                    <a16:rowId xmlns:a16="http://schemas.microsoft.com/office/drawing/2014/main" val="2052523861"/>
                  </a:ext>
                </a:extLst>
              </a:tr>
              <a:tr h="81237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Dommages occasionnés par du matériel loué ou en crédit-bail </a:t>
                      </a:r>
                      <a:endParaRPr lang="fr-FR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979" marR="20979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2000" b="1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Responsabilité civile exploitation et/ou contrat d'assurance dommages (bris de machine)</a:t>
                      </a:r>
                      <a:endParaRPr lang="fr-FR" sz="2000" b="1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979" marR="20979" marT="0" marB="0" anchor="ctr"/>
                </a:tc>
                <a:extLst>
                  <a:ext uri="{0D108BD9-81ED-4DB2-BD59-A6C34878D82A}">
                    <a16:rowId xmlns:a16="http://schemas.microsoft.com/office/drawing/2014/main" val="590398387"/>
                  </a:ext>
                </a:extLst>
              </a:tr>
              <a:tr h="154451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Dommages occasionnés par des véhicules à moteur de l’entreprise (voiture, camion, chariot élévateur...)</a:t>
                      </a:r>
                      <a:endParaRPr lang="fr-FR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979" marR="20979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2000" b="1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Responsabilité civile automobile.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2000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Cas particuliers : pour les engins motorisés de manutention et les véhicules personnels des salariés.</a:t>
                      </a:r>
                      <a:endParaRPr lang="fr-FR" sz="2000" i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979" marR="20979" marT="0" marB="0" anchor="ctr"/>
                </a:tc>
                <a:extLst>
                  <a:ext uri="{0D108BD9-81ED-4DB2-BD59-A6C34878D82A}">
                    <a16:rowId xmlns:a16="http://schemas.microsoft.com/office/drawing/2014/main" val="1776301165"/>
                  </a:ext>
                </a:extLst>
              </a:tr>
              <a:tr h="115337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Pollution accidentelle ou pas (rupture de pièces, explosion, fausse manœuvre ; corrosion…)</a:t>
                      </a:r>
                      <a:endParaRPr lang="fr-FR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979" marR="20979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2000" b="1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Garantie des atteintes à l'environnement.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2000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Couvre les dommages subis par la biodiversité (eaux, sols, espèces et habitats naturels protégés).</a:t>
                      </a:r>
                      <a:endParaRPr lang="fr-FR" sz="2000" i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979" marR="20979" marT="0" marB="0" anchor="ctr"/>
                </a:tc>
                <a:extLst>
                  <a:ext uri="{0D108BD9-81ED-4DB2-BD59-A6C34878D82A}">
                    <a16:rowId xmlns:a16="http://schemas.microsoft.com/office/drawing/2014/main" val="2344003321"/>
                  </a:ext>
                </a:extLst>
              </a:tr>
              <a:tr h="96281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Dommages causés par les décisions des dirigeants du fait de fautes (erreurs de droit ou de fait, omissions, négligences...)</a:t>
                      </a:r>
                      <a:endParaRPr lang="fr-FR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979" marR="20979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2000" b="1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Responsabilité des mandataires sociaux.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2000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Elle est généralement proposée dans un contrat distinct. </a:t>
                      </a:r>
                      <a:endParaRPr lang="fr-FR" sz="2000" i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979" marR="20979" marT="0" marB="0" anchor="ctr"/>
                </a:tc>
                <a:extLst>
                  <a:ext uri="{0D108BD9-81ED-4DB2-BD59-A6C34878D82A}">
                    <a16:rowId xmlns:a16="http://schemas.microsoft.com/office/drawing/2014/main" val="11924926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393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0" y="0"/>
            <a:ext cx="58398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Risques et assurances</a:t>
            </a:r>
            <a:endParaRPr lang="fr-FR" sz="28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0400818"/>
              </p:ext>
            </p:extLst>
          </p:nvPr>
        </p:nvGraphicFramePr>
        <p:xfrm>
          <a:off x="362740" y="1333325"/>
          <a:ext cx="11128076" cy="4059438"/>
        </p:xfrm>
        <a:graphic>
          <a:graphicData uri="http://schemas.openxmlformats.org/drawingml/2006/table">
            <a:tbl>
              <a:tblPr firstRow="1" firstCol="1" bandRow="1">
                <a:tableStyleId>{8799B23B-EC83-4686-B30A-512413B5E67A}</a:tableStyleId>
              </a:tblPr>
              <a:tblGrid>
                <a:gridCol w="4065486">
                  <a:extLst>
                    <a:ext uri="{9D8B030D-6E8A-4147-A177-3AD203B41FA5}">
                      <a16:colId xmlns:a16="http://schemas.microsoft.com/office/drawing/2014/main" val="1845777041"/>
                    </a:ext>
                  </a:extLst>
                </a:gridCol>
                <a:gridCol w="7062590">
                  <a:extLst>
                    <a:ext uri="{9D8B030D-6E8A-4147-A177-3AD203B41FA5}">
                      <a16:colId xmlns:a16="http://schemas.microsoft.com/office/drawing/2014/main" val="655138266"/>
                    </a:ext>
                  </a:extLst>
                </a:gridCol>
              </a:tblGrid>
              <a:tr h="604964">
                <a:tc gridSpan="2"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Autres risques et assurances</a:t>
                      </a:r>
                      <a:endParaRPr lang="fr-FR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979" marR="20979" marT="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0932031"/>
                  </a:ext>
                </a:extLst>
              </a:tr>
              <a:tr h="3246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Risques</a:t>
                      </a:r>
                      <a:endParaRPr lang="fr-FR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979" marR="2097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Assurances</a:t>
                      </a:r>
                      <a:endParaRPr lang="fr-FR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979" marR="20979" marT="0" marB="0"/>
                </a:tc>
                <a:extLst>
                  <a:ext uri="{0D108BD9-81ED-4DB2-BD59-A6C34878D82A}">
                    <a16:rowId xmlns:a16="http://schemas.microsoft.com/office/drawing/2014/main" val="1675892624"/>
                  </a:ext>
                </a:extLst>
              </a:tr>
              <a:tr h="124163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Litiges avec les clients, les fournisseurs, l'administration... </a:t>
                      </a:r>
                      <a:endParaRPr lang="fr-FR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979" marR="20979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2000" b="1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Assurance protection juridique.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2000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Elle prend en charge les aides et conseils juridiques dans la défense des intérêts de l'entreprise devant les tribunaux.</a:t>
                      </a:r>
                      <a:endParaRPr lang="fr-FR" sz="2000" i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979" marR="20979" marT="0" marB="0" anchor="ctr"/>
                </a:tc>
                <a:extLst>
                  <a:ext uri="{0D108BD9-81ED-4DB2-BD59-A6C34878D82A}">
                    <a16:rowId xmlns:a16="http://schemas.microsoft.com/office/drawing/2014/main" val="2269708118"/>
                  </a:ext>
                </a:extLst>
              </a:tr>
              <a:tr h="91296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Risque d’insolvabilité des clients </a:t>
                      </a:r>
                      <a:endParaRPr lang="fr-FR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979" marR="20979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2000" b="1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Assurance-crédit.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2000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Elle permet de se prémunir contre le risque normal de perte de créances</a:t>
                      </a: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fr-FR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979" marR="20979" marT="0" marB="0" anchor="ctr"/>
                </a:tc>
                <a:extLst>
                  <a:ext uri="{0D108BD9-81ED-4DB2-BD59-A6C34878D82A}">
                    <a16:rowId xmlns:a16="http://schemas.microsoft.com/office/drawing/2014/main" val="2773497047"/>
                  </a:ext>
                </a:extLst>
              </a:tr>
              <a:tr h="97383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Risques économiques et financiers liés à l'exportation</a:t>
                      </a:r>
                      <a:endParaRPr lang="fr-FR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979" marR="20979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2000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 assurances spécifiques peuvent garantir les risques économiques et financiers liés à l'exportation et aux pertes de change par exemple.</a:t>
                      </a:r>
                      <a:endParaRPr lang="fr-FR" sz="2000" i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0979" marR="20979" marT="0" marB="0" anchor="ctr"/>
                </a:tc>
                <a:extLst>
                  <a:ext uri="{0D108BD9-81ED-4DB2-BD59-A6C34878D82A}">
                    <a16:rowId xmlns:a16="http://schemas.microsoft.com/office/drawing/2014/main" val="26459923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1266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280</TotalTime>
  <Words>970</Words>
  <Application>Microsoft Office PowerPoint</Application>
  <PresentationFormat>Grand écran</PresentationFormat>
  <Paragraphs>114</Paragraphs>
  <Slides>7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2" baseType="lpstr">
      <vt:lpstr>Arial</vt:lpstr>
      <vt:lpstr>Calibri</vt:lpstr>
      <vt:lpstr>Century Gothic</vt:lpstr>
      <vt:lpstr>Wingdings 3</vt:lpstr>
      <vt:lpstr>Ion</vt:lpstr>
      <vt:lpstr>Chap. 8 – La gestion des risques liés à la personne et des biens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A41. Organisation et amélioration du travail administratif</dc:title>
  <dc:creator>Claude Terrier</dc:creator>
  <cp:lastModifiedBy>Claude Terrier</cp:lastModifiedBy>
  <cp:revision>44</cp:revision>
  <dcterms:created xsi:type="dcterms:W3CDTF">2014-01-14T07:42:30Z</dcterms:created>
  <dcterms:modified xsi:type="dcterms:W3CDTF">2023-11-25T23:33:03Z</dcterms:modified>
</cp:coreProperties>
</file>