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56110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5. Contentieux</a:t>
            </a:r>
            <a:endParaRPr lang="fr-FR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704F6B-F5F8-47B1-89F2-C314E1DA89EE}"/>
              </a:ext>
            </a:extLst>
          </p:cNvPr>
          <p:cNvSpPr/>
          <p:nvPr/>
        </p:nvSpPr>
        <p:spPr>
          <a:xfrm>
            <a:off x="634002" y="1447334"/>
            <a:ext cx="1074697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contentieux commerciaux proviennent : d’un défaut d’information, d’une information trompeuse ou de l’inexécution d’une obligation liée au contrat.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juridiction concernée par le litige dépend du statut des parties au contrat.</a:t>
            </a:r>
            <a:endParaRPr lang="fr-CH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5450F27-00F9-48C8-900C-3C627991E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82483"/>
              </p:ext>
            </p:extLst>
          </p:nvPr>
        </p:nvGraphicFramePr>
        <p:xfrm>
          <a:off x="1032567" y="3237015"/>
          <a:ext cx="10126865" cy="22733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041539">
                  <a:extLst>
                    <a:ext uri="{9D8B030D-6E8A-4147-A177-3AD203B41FA5}">
                      <a16:colId xmlns:a16="http://schemas.microsoft.com/office/drawing/2014/main" val="1568007470"/>
                    </a:ext>
                  </a:extLst>
                </a:gridCol>
                <a:gridCol w="3042663">
                  <a:extLst>
                    <a:ext uri="{9D8B030D-6E8A-4147-A177-3AD203B41FA5}">
                      <a16:colId xmlns:a16="http://schemas.microsoft.com/office/drawing/2014/main" val="3469232003"/>
                    </a:ext>
                  </a:extLst>
                </a:gridCol>
                <a:gridCol w="3042663">
                  <a:extLst>
                    <a:ext uri="{9D8B030D-6E8A-4147-A177-3AD203B41FA5}">
                      <a16:colId xmlns:a16="http://schemas.microsoft.com/office/drawing/2014/main" val="701020885"/>
                    </a:ext>
                  </a:extLst>
                </a:gridCol>
              </a:tblGrid>
              <a:tr h="614258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et fournisseur sont commerçants</a:t>
                      </a:r>
                      <a:endParaRPr lang="fr-CH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client n’est pas commerçant</a:t>
                      </a:r>
                      <a:endParaRPr lang="fr-CH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8610"/>
                  </a:ext>
                </a:extLst>
              </a:tr>
              <a:tr h="52251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Litige &lt; 10 000 €</a:t>
                      </a:r>
                      <a:endParaRPr lang="fr-CH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Litige &gt; 10 000 €</a:t>
                      </a:r>
                      <a:endParaRPr lang="fr-CH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7461554"/>
                  </a:ext>
                </a:extLst>
              </a:tr>
              <a:tr h="11365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Tribunal de commerce du lieu du défendeur</a:t>
                      </a:r>
                      <a:endParaRPr lang="fr-CH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Tribunal de proximité</a:t>
                      </a:r>
                      <a:endParaRPr lang="fr-CH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Tribunal de grand instance (TGI)</a:t>
                      </a:r>
                      <a:endParaRPr lang="fr-CH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590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90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336</TotalTime>
  <Words>75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5. Contentieux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2023-01-14T19:40:32Z</dcterms:modified>
</cp:coreProperties>
</file>