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8" r:id="rId2"/>
    <p:sldId id="259" r:id="rId3"/>
    <p:sldId id="260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" y="1720608"/>
            <a:ext cx="1033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24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Les immobilisations sont enregistrées dans un compte de la classe 2 à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leur coût d’acquisition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pour déterminer cette valeur il faut prendre en compte les éléments suivants </a:t>
            </a:r>
            <a:endParaRPr lang="fr-FR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B95307-B36D-4C34-8043-501A6B1B9D19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</a:t>
            </a:r>
            <a:r>
              <a:rPr lang="fr-FR" sz="28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.12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Gérer les immobilisations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FCAE5C-4653-4E12-9A57-9D4F4985B6E9}"/>
              </a:ext>
            </a:extLst>
          </p:cNvPr>
          <p:cNvSpPr/>
          <p:nvPr/>
        </p:nvSpPr>
        <p:spPr>
          <a:xfrm>
            <a:off x="0" y="523220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Déterminer le coût d’acquisition d’un immobilisation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12B1A92-6B96-5715-9CAD-7BD45F55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9" y="3411450"/>
            <a:ext cx="10919573" cy="9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20854"/>
              </p:ext>
            </p:extLst>
          </p:nvPr>
        </p:nvGraphicFramePr>
        <p:xfrm>
          <a:off x="138360" y="633717"/>
          <a:ext cx="11584936" cy="5867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1980">
                  <a:extLst>
                    <a:ext uri="{9D8B030D-6E8A-4147-A177-3AD203B41FA5}">
                      <a16:colId xmlns:a16="http://schemas.microsoft.com/office/drawing/2014/main" val="1442432991"/>
                    </a:ext>
                  </a:extLst>
                </a:gridCol>
                <a:gridCol w="9652956">
                  <a:extLst>
                    <a:ext uri="{9D8B030D-6E8A-4147-A177-3AD203B41FA5}">
                      <a16:colId xmlns:a16="http://schemas.microsoft.com/office/drawing/2014/main" val="2887090984"/>
                    </a:ext>
                  </a:extLst>
                </a:gridCol>
              </a:tblGrid>
              <a:tr h="940300">
                <a:tc rowSpan="3">
                  <a:txBody>
                    <a:bodyPr/>
                    <a:lstStyle/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</a:t>
                      </a: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d’acquisition</a:t>
                      </a: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d’une </a:t>
                      </a: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immobilisation</a:t>
                      </a:r>
                    </a:p>
                  </a:txBody>
                  <a:tcPr marL="20668" marR="20668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Prix d’achat net  </a:t>
                      </a:r>
                    </a:p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Montant HT de l’immobilisation</a:t>
                      </a:r>
                    </a:p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Remises commerciales (RRR)</a:t>
                      </a:r>
                    </a:p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Escompte de règlement </a:t>
                      </a:r>
                    </a:p>
                    <a:p>
                      <a:pPr marL="161290" indent="-16129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Droits</a:t>
                      </a:r>
                      <a:r>
                        <a:rPr lang="fr-FR" sz="19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douane et + TVA non récupérable (TVA sur les véhicules de tourisme)</a:t>
                      </a:r>
                      <a:endParaRPr lang="fr-FR" sz="19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668" marR="20668" marT="0" marB="0"/>
                </a:tc>
                <a:extLst>
                  <a:ext uri="{0D108BD9-81ED-4DB2-BD59-A6C34878D82A}">
                    <a16:rowId xmlns:a16="http://schemas.microsoft.com/office/drawing/2014/main" val="1694160584"/>
                  </a:ext>
                </a:extLst>
              </a:tr>
              <a:tr h="17333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Frais de transport, d’installation et de mise en service du bien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livraison (transport), manutention, montage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liés aux essais de fonctionnement, tests jusqu’à la mise en état d’utilisation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préparation du site, de démolition nécessaire pour installer le bien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Honoraires de professionnels tels que les architectes, géomètres, conseils…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9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!!  Les formations du personnel sont des  charges, non incluses dans le coût d’acquisition</a:t>
                      </a:r>
                      <a:endParaRPr lang="fr-FR" sz="19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668" marR="20668" marT="0" marB="0"/>
                </a:tc>
                <a:extLst>
                  <a:ext uri="{0D108BD9-81ED-4DB2-BD59-A6C34878D82A}">
                    <a16:rowId xmlns:a16="http://schemas.microsoft.com/office/drawing/2014/main" val="16202317"/>
                  </a:ext>
                </a:extLst>
              </a:tr>
              <a:tr h="18518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Frais d’acquisition (sur option)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Droits de mutation et frais d’actes (dont la carte grise d’un véhicule)</a:t>
                      </a:r>
                    </a:p>
                    <a:p>
                      <a:pPr marL="342900" lvl="0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179705" algn="l"/>
                        </a:tabLst>
                      </a:pP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Honoraires de notaire, commissions d’intermédiaires  </a:t>
                      </a:r>
                    </a:p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9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frais d’acquisition peuvent sur option être comptabilisés en immobilisations ou en charges (droits de mutation compte 6354, les honoraires de notaire compte 6226, commissions versées à des intermédiaires compte 6221, frais d’actes compte 6227). Si l’entreprise opte pour l’enregistrement de ces frais en charge, elle doit alors appliquer cette règle à tous les achats d’immobilisations incorporelles et corporelles.</a:t>
                      </a:r>
                      <a:endParaRPr lang="fr-FR" sz="19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0668" marR="20668" marT="0" marB="0"/>
                </a:tc>
                <a:extLst>
                  <a:ext uri="{0D108BD9-81ED-4DB2-BD59-A6C34878D82A}">
                    <a16:rowId xmlns:a16="http://schemas.microsoft.com/office/drawing/2014/main" val="19129865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69013" y="93157"/>
            <a:ext cx="11869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2.  Déterminer le coût d’acquisition des immobilisations </a:t>
            </a:r>
          </a:p>
        </p:txBody>
      </p:sp>
    </p:spTree>
    <p:extLst>
      <p:ext uri="{BB962C8B-B14F-4D97-AF65-F5344CB8AC3E}">
        <p14:creationId xmlns:p14="http://schemas.microsoft.com/office/powerpoint/2010/main" val="116310904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1600" y="132388"/>
            <a:ext cx="11869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2. Déterminer le coût d’acquisition des immobilisations 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D02DB3-7DF2-190B-59C0-46133E041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4" y="1415181"/>
            <a:ext cx="10805492" cy="402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1600" y="132388"/>
            <a:ext cx="11869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2. Déterminer le coût d’acquisition des immobilisations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97C060-261B-4454-94E9-164889519830}"/>
              </a:ext>
            </a:extLst>
          </p:cNvPr>
          <p:cNvSpPr/>
          <p:nvPr/>
        </p:nvSpPr>
        <p:spPr>
          <a:xfrm>
            <a:off x="101600" y="1161488"/>
            <a:ext cx="1167991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 particuliers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Dérogation concernant les véhicules de transport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Ils peuvent être de 2 types :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véhicules utilitaires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fr-FR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xamion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fourgonnette…). Ils ont la mention « VU » sur la carte grise. Ils sont enregistrés à leur valeur HT et la TVA est récupérable.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véhicules de tourisme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ayant la mention « VP » sur la carte grise sont enregistrés à leur valeur TTC et la TVA n’est pas récupérable.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carburant constitue une charge (compte 606 Achats non stockés de matières)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immobilisations fabriquées par l’entreprise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doivent être évaluées à leur coût de production.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biens acquis gratuitement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doivent être évalués au prix du marché.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98</TotalTime>
  <Words>391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Rockwell</vt:lpstr>
      <vt:lpstr>Times New Roman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23</cp:revision>
  <dcterms:created xsi:type="dcterms:W3CDTF">2014-06-17T06:47:14Z</dcterms:created>
  <dcterms:modified xsi:type="dcterms:W3CDTF">2023-02-11T08:50:46Z</dcterms:modified>
</cp:coreProperties>
</file>