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8"/>
  </p:notesMasterIdLst>
  <p:sldIdLst>
    <p:sldId id="266" r:id="rId2"/>
    <p:sldId id="267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18100-F9E4-4017-AC15-8829F96BC52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331FE2-F615-43E6-85B9-38FEF8876513}">
      <dgm:prSet phldrT="[Texte]"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La comptabilité distingue </a:t>
          </a:r>
          <a:endParaRPr lang="fr-FR" sz="2400" b="1" dirty="0">
            <a:solidFill>
              <a:srgbClr val="FF0000"/>
            </a:solidFill>
          </a:endParaRPr>
        </a:p>
      </dgm:t>
    </dgm:pt>
    <dgm:pt modelId="{BAB9925C-5E9F-4EA7-9457-4CA5315DF24E}" type="parTrans" cxnId="{3ED6CB7A-7EE0-40E4-AEF8-B733F52FC888}">
      <dgm:prSet/>
      <dgm:spPr/>
      <dgm:t>
        <a:bodyPr/>
        <a:lstStyle/>
        <a:p>
          <a:endParaRPr lang="fr-FR"/>
        </a:p>
      </dgm:t>
    </dgm:pt>
    <dgm:pt modelId="{A400E93F-1A08-4A33-AE7C-5B1DDCCCD349}" type="sibTrans" cxnId="{3ED6CB7A-7EE0-40E4-AEF8-B733F52FC888}">
      <dgm:prSet/>
      <dgm:spPr/>
      <dgm:t>
        <a:bodyPr/>
        <a:lstStyle/>
        <a:p>
          <a:endParaRPr lang="fr-FR"/>
        </a:p>
      </dgm:t>
    </dgm:pt>
    <dgm:pt modelId="{0999426A-8683-407E-9F4F-3016723119C5}">
      <dgm:prSet custT="1"/>
      <dgm:spPr/>
      <dgm:t>
        <a:bodyPr/>
        <a:lstStyle/>
        <a:p>
          <a:pPr algn="l"/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durables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(machine, véhicule, ordinateur…) qui resteront durablement dans l’entreprise (+ de 12 mois) et qui sont souvent des achats  d’outils de production. Ces biens constituent des immobilisations enregistrés dans des comptes de la classe 2.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86E9A-5253-4347-AA61-9586C366F1D4}" type="parTrans" cxnId="{29F3A35E-184C-4D03-ABCA-F2F89F7C0E62}">
      <dgm:prSet/>
      <dgm:spPr/>
      <dgm:t>
        <a:bodyPr/>
        <a:lstStyle/>
        <a:p>
          <a:endParaRPr lang="fr-FR"/>
        </a:p>
      </dgm:t>
    </dgm:pt>
    <dgm:pt modelId="{9D8CF69A-FF3A-485C-81A1-A1022EB09F8D}" type="sibTrans" cxnId="{29F3A35E-184C-4D03-ABCA-F2F89F7C0E62}">
      <dgm:prSet/>
      <dgm:spPr/>
      <dgm:t>
        <a:bodyPr/>
        <a:lstStyle/>
        <a:p>
          <a:endParaRPr lang="fr-FR"/>
        </a:p>
      </dgm:t>
    </dgm:pt>
    <dgm:pt modelId="{14F1697A-E274-4426-977E-21BD61407E98}">
      <dgm:prSet custT="1"/>
      <dgm:spPr/>
      <dgm:t>
        <a:bodyPr/>
        <a:lstStyle/>
        <a:p>
          <a:pPr algn="l"/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et services consommés aux cours de l’année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(matières 1</a:t>
          </a:r>
          <a:r>
            <a:rPr lang="fr-FR" sz="2000" baseline="30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re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fournitures de bureau, loyers, assurances, salaires… ). Ces biens et services sont considérés comme des charges et sont enregistrés dans des comptes de la classe 6.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6576A-3D39-4ECA-909C-E9915C0D88DB}" type="parTrans" cxnId="{C84DB1D6-8135-4B94-8A40-25D58AF05305}">
      <dgm:prSet/>
      <dgm:spPr/>
      <dgm:t>
        <a:bodyPr/>
        <a:lstStyle/>
        <a:p>
          <a:endParaRPr lang="fr-FR"/>
        </a:p>
      </dgm:t>
    </dgm:pt>
    <dgm:pt modelId="{CA509BAA-86B9-4421-91B8-E8BD5C5EFCF3}" type="sibTrans" cxnId="{C84DB1D6-8135-4B94-8A40-25D58AF05305}">
      <dgm:prSet/>
      <dgm:spPr/>
      <dgm:t>
        <a:bodyPr/>
        <a:lstStyle/>
        <a:p>
          <a:endParaRPr lang="fr-FR"/>
        </a:p>
      </dgm:t>
    </dgm:pt>
    <dgm:pt modelId="{ACABC69E-8680-4198-9AAD-B13D841C290D}" type="pres">
      <dgm:prSet presAssocID="{B6518100-F9E4-4017-AC15-8829F96BC5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04DF20-C628-49C6-86E0-F0501D013BB4}" type="pres">
      <dgm:prSet presAssocID="{6B331FE2-F615-43E6-85B9-38FEF8876513}" presName="root" presStyleCnt="0"/>
      <dgm:spPr/>
    </dgm:pt>
    <dgm:pt modelId="{117EE644-91F1-43E6-BA8F-00B6AD3C7995}" type="pres">
      <dgm:prSet presAssocID="{6B331FE2-F615-43E6-85B9-38FEF8876513}" presName="rootComposite" presStyleCnt="0"/>
      <dgm:spPr/>
    </dgm:pt>
    <dgm:pt modelId="{C84220AE-8573-4E71-AEA0-60E95C65A82D}" type="pres">
      <dgm:prSet presAssocID="{6B331FE2-F615-43E6-85B9-38FEF8876513}" presName="rootText" presStyleLbl="node1" presStyleIdx="0" presStyleCnt="1" custScaleX="157911" custScaleY="37820" custLinFactNeighborX="509" custLinFactNeighborY="-1018"/>
      <dgm:spPr/>
    </dgm:pt>
    <dgm:pt modelId="{859F4CBE-48ED-4F4C-B57C-D60B861BB3FF}" type="pres">
      <dgm:prSet presAssocID="{6B331FE2-F615-43E6-85B9-38FEF8876513}" presName="rootConnector" presStyleLbl="node1" presStyleIdx="0" presStyleCnt="1"/>
      <dgm:spPr/>
    </dgm:pt>
    <dgm:pt modelId="{EBDA26C5-5A7F-4E49-8551-6CC347BBFB1A}" type="pres">
      <dgm:prSet presAssocID="{6B331FE2-F615-43E6-85B9-38FEF8876513}" presName="childShape" presStyleCnt="0"/>
      <dgm:spPr/>
    </dgm:pt>
    <dgm:pt modelId="{B7D1C828-86B0-4E14-9325-21331E40632B}" type="pres">
      <dgm:prSet presAssocID="{6E786E9A-5253-4347-AA61-9586C366F1D4}" presName="Name13" presStyleLbl="parChTrans1D2" presStyleIdx="0" presStyleCnt="2"/>
      <dgm:spPr/>
    </dgm:pt>
    <dgm:pt modelId="{C3E6AF98-0EA4-4A83-BACE-26F4F9FC0C45}" type="pres">
      <dgm:prSet presAssocID="{0999426A-8683-407E-9F4F-3016723119C5}" presName="childText" presStyleLbl="bgAcc1" presStyleIdx="0" presStyleCnt="2" custScaleX="405678">
        <dgm:presLayoutVars>
          <dgm:bulletEnabled val="1"/>
        </dgm:presLayoutVars>
      </dgm:prSet>
      <dgm:spPr/>
    </dgm:pt>
    <dgm:pt modelId="{248B3170-7D30-45CB-9603-FAC622C085F4}" type="pres">
      <dgm:prSet presAssocID="{09E6576A-3D39-4ECA-909C-E9915C0D88DB}" presName="Name13" presStyleLbl="parChTrans1D2" presStyleIdx="1" presStyleCnt="2"/>
      <dgm:spPr/>
    </dgm:pt>
    <dgm:pt modelId="{F951827B-DC1B-4592-B705-A48531A0FBA6}" type="pres">
      <dgm:prSet presAssocID="{14F1697A-E274-4426-977E-21BD61407E98}" presName="childText" presStyleLbl="bgAcc1" presStyleIdx="1" presStyleCnt="2" custScaleX="405678">
        <dgm:presLayoutVars>
          <dgm:bulletEnabled val="1"/>
        </dgm:presLayoutVars>
      </dgm:prSet>
      <dgm:spPr/>
    </dgm:pt>
  </dgm:ptLst>
  <dgm:cxnLst>
    <dgm:cxn modelId="{ED9D4707-FB51-419B-8F4C-B7319073DDB7}" type="presOf" srcId="{B6518100-F9E4-4017-AC15-8829F96BC523}" destId="{ACABC69E-8680-4198-9AAD-B13D841C290D}" srcOrd="0" destOrd="0" presId="urn:microsoft.com/office/officeart/2005/8/layout/hierarchy3"/>
    <dgm:cxn modelId="{DBB2F10E-F493-4677-BA71-00CA29DFDB01}" type="presOf" srcId="{6B331FE2-F615-43E6-85B9-38FEF8876513}" destId="{C84220AE-8573-4E71-AEA0-60E95C65A82D}" srcOrd="0" destOrd="0" presId="urn:microsoft.com/office/officeart/2005/8/layout/hierarchy3"/>
    <dgm:cxn modelId="{DA8D2C25-641F-4AB1-B282-22A292693CF7}" type="presOf" srcId="{09E6576A-3D39-4ECA-909C-E9915C0D88DB}" destId="{248B3170-7D30-45CB-9603-FAC622C085F4}" srcOrd="0" destOrd="0" presId="urn:microsoft.com/office/officeart/2005/8/layout/hierarchy3"/>
    <dgm:cxn modelId="{29F3A35E-184C-4D03-ABCA-F2F89F7C0E62}" srcId="{6B331FE2-F615-43E6-85B9-38FEF8876513}" destId="{0999426A-8683-407E-9F4F-3016723119C5}" srcOrd="0" destOrd="0" parTransId="{6E786E9A-5253-4347-AA61-9586C366F1D4}" sibTransId="{9D8CF69A-FF3A-485C-81A1-A1022EB09F8D}"/>
    <dgm:cxn modelId="{871BD76B-8ED1-47A5-915E-800E5064B871}" type="presOf" srcId="{6B331FE2-F615-43E6-85B9-38FEF8876513}" destId="{859F4CBE-48ED-4F4C-B57C-D60B861BB3FF}" srcOrd="1" destOrd="0" presId="urn:microsoft.com/office/officeart/2005/8/layout/hierarchy3"/>
    <dgm:cxn modelId="{AB8CDE57-EB5B-46C6-9A7A-0B2591F3646A}" type="presOf" srcId="{6E786E9A-5253-4347-AA61-9586C366F1D4}" destId="{B7D1C828-86B0-4E14-9325-21331E40632B}" srcOrd="0" destOrd="0" presId="urn:microsoft.com/office/officeart/2005/8/layout/hierarchy3"/>
    <dgm:cxn modelId="{3ED6CB7A-7EE0-40E4-AEF8-B733F52FC888}" srcId="{B6518100-F9E4-4017-AC15-8829F96BC523}" destId="{6B331FE2-F615-43E6-85B9-38FEF8876513}" srcOrd="0" destOrd="0" parTransId="{BAB9925C-5E9F-4EA7-9457-4CA5315DF24E}" sibTransId="{A400E93F-1A08-4A33-AE7C-5B1DDCCCD349}"/>
    <dgm:cxn modelId="{51CBB08E-AD36-4F84-AF92-F262C93345D0}" type="presOf" srcId="{14F1697A-E274-4426-977E-21BD61407E98}" destId="{F951827B-DC1B-4592-B705-A48531A0FBA6}" srcOrd="0" destOrd="0" presId="urn:microsoft.com/office/officeart/2005/8/layout/hierarchy3"/>
    <dgm:cxn modelId="{EEF20E92-EC4B-4EB1-9A2F-FF4E4A5ADDF3}" type="presOf" srcId="{0999426A-8683-407E-9F4F-3016723119C5}" destId="{C3E6AF98-0EA4-4A83-BACE-26F4F9FC0C45}" srcOrd="0" destOrd="0" presId="urn:microsoft.com/office/officeart/2005/8/layout/hierarchy3"/>
    <dgm:cxn modelId="{C84DB1D6-8135-4B94-8A40-25D58AF05305}" srcId="{6B331FE2-F615-43E6-85B9-38FEF8876513}" destId="{14F1697A-E274-4426-977E-21BD61407E98}" srcOrd="1" destOrd="0" parTransId="{09E6576A-3D39-4ECA-909C-E9915C0D88DB}" sibTransId="{CA509BAA-86B9-4421-91B8-E8BD5C5EFCF3}"/>
    <dgm:cxn modelId="{7F795AA9-58AD-4D42-8E5B-A6403EE7AEA5}" type="presParOf" srcId="{ACABC69E-8680-4198-9AAD-B13D841C290D}" destId="{5904DF20-C628-49C6-86E0-F0501D013BB4}" srcOrd="0" destOrd="0" presId="urn:microsoft.com/office/officeart/2005/8/layout/hierarchy3"/>
    <dgm:cxn modelId="{BD84A0E7-4068-4481-94AA-22A6BA9106F7}" type="presParOf" srcId="{5904DF20-C628-49C6-86E0-F0501D013BB4}" destId="{117EE644-91F1-43E6-BA8F-00B6AD3C7995}" srcOrd="0" destOrd="0" presId="urn:microsoft.com/office/officeart/2005/8/layout/hierarchy3"/>
    <dgm:cxn modelId="{A6ED26BD-CDCC-46FB-AF94-421E0E297CA2}" type="presParOf" srcId="{117EE644-91F1-43E6-BA8F-00B6AD3C7995}" destId="{C84220AE-8573-4E71-AEA0-60E95C65A82D}" srcOrd="0" destOrd="0" presId="urn:microsoft.com/office/officeart/2005/8/layout/hierarchy3"/>
    <dgm:cxn modelId="{4D90BE70-44A4-4919-9FE2-8249A9204C9D}" type="presParOf" srcId="{117EE644-91F1-43E6-BA8F-00B6AD3C7995}" destId="{859F4CBE-48ED-4F4C-B57C-D60B861BB3FF}" srcOrd="1" destOrd="0" presId="urn:microsoft.com/office/officeart/2005/8/layout/hierarchy3"/>
    <dgm:cxn modelId="{08D6BC73-8D46-4A03-B890-2B92DB7E457E}" type="presParOf" srcId="{5904DF20-C628-49C6-86E0-F0501D013BB4}" destId="{EBDA26C5-5A7F-4E49-8551-6CC347BBFB1A}" srcOrd="1" destOrd="0" presId="urn:microsoft.com/office/officeart/2005/8/layout/hierarchy3"/>
    <dgm:cxn modelId="{A030635A-B9B1-4A61-BE27-75CBF1EF376B}" type="presParOf" srcId="{EBDA26C5-5A7F-4E49-8551-6CC347BBFB1A}" destId="{B7D1C828-86B0-4E14-9325-21331E40632B}" srcOrd="0" destOrd="0" presId="urn:microsoft.com/office/officeart/2005/8/layout/hierarchy3"/>
    <dgm:cxn modelId="{3F135D6D-2E66-4A7A-B1F6-2F72BE1CB3D5}" type="presParOf" srcId="{EBDA26C5-5A7F-4E49-8551-6CC347BBFB1A}" destId="{C3E6AF98-0EA4-4A83-BACE-26F4F9FC0C45}" srcOrd="1" destOrd="0" presId="urn:microsoft.com/office/officeart/2005/8/layout/hierarchy3"/>
    <dgm:cxn modelId="{AE4B0C31-EFF3-4AFA-AC68-B00CD137E383}" type="presParOf" srcId="{EBDA26C5-5A7F-4E49-8551-6CC347BBFB1A}" destId="{248B3170-7D30-45CB-9603-FAC622C085F4}" srcOrd="2" destOrd="0" presId="urn:microsoft.com/office/officeart/2005/8/layout/hierarchy3"/>
    <dgm:cxn modelId="{5E8308C4-259D-49F9-9056-AA7708033B02}" type="presParOf" srcId="{EBDA26C5-5A7F-4E49-8551-6CC347BBFB1A}" destId="{F951827B-DC1B-4592-B705-A48531A0FB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BDA0-33E2-44CF-950B-B39718C730D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401D7EA-49EC-4518-92AD-04CDEE8B0A6E}">
      <dgm:prSet custT="1"/>
      <dgm:spPr/>
      <dgm:t>
        <a:bodyPr/>
        <a:lstStyle/>
        <a:p>
          <a:r>
            <a:rPr lang="fr-FR" sz="2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Dérogations comptables</a:t>
          </a:r>
          <a:endParaRPr lang="fr-FR" sz="2400" dirty="0">
            <a:solidFill>
              <a:schemeClr val="bg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361FF-D9D6-484D-82F5-D171E341B67B}" type="parTrans" cxnId="{997E4EF8-3AF6-4B9B-98CF-D0BDCF7BA105}">
      <dgm:prSet/>
      <dgm:spPr/>
      <dgm:t>
        <a:bodyPr/>
        <a:lstStyle/>
        <a:p>
          <a:endParaRPr lang="fr-FR"/>
        </a:p>
      </dgm:t>
    </dgm:pt>
    <dgm:pt modelId="{8372CB15-B568-4E03-A05D-B3E97EA54CCE}" type="sibTrans" cxnId="{997E4EF8-3AF6-4B9B-98CF-D0BDCF7BA105}">
      <dgm:prSet/>
      <dgm:spPr/>
      <dgm:t>
        <a:bodyPr/>
        <a:lstStyle/>
        <a:p>
          <a:endParaRPr lang="fr-FR"/>
        </a:p>
      </dgm:t>
    </dgm:pt>
    <dgm:pt modelId="{E15A04D0-33C5-4681-BDBE-FCF9C0D0A072}">
      <dgm:prSet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dépenses d’entretien et réparation sur des immobilisations existantes sont considérées comme des charges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sauf si</a:t>
          </a:r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elles augmentent significativement la valeur du bien ou sa durée d’utilisation, auquel cas, elles doivent être immobilisées </a:t>
          </a:r>
          <a:r>
            <a:rPr lang="fr-FR" sz="2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(exemple : remplacement d’un moteur sur un véhicule ce qui prolonge la durée de vie du bien).</a:t>
          </a:r>
          <a:endParaRPr lang="fr-FR" sz="2000" i="1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BDA87-4607-4B96-8F16-7839D31AF44B}" type="parTrans" cxnId="{07FF806D-AA3E-4D0F-BCD2-1734561C2890}">
      <dgm:prSet/>
      <dgm:spPr/>
      <dgm:t>
        <a:bodyPr/>
        <a:lstStyle/>
        <a:p>
          <a:endParaRPr lang="fr-FR"/>
        </a:p>
      </dgm:t>
    </dgm:pt>
    <dgm:pt modelId="{E8767950-20FB-4169-B70E-CD081A75697B}" type="sibTrans" cxnId="{07FF806D-AA3E-4D0F-BCD2-1734561C2890}">
      <dgm:prSet/>
      <dgm:spPr/>
      <dgm:t>
        <a:bodyPr/>
        <a:lstStyle/>
        <a:p>
          <a:endParaRPr lang="fr-FR"/>
        </a:p>
      </dgm:t>
    </dgm:pt>
    <dgm:pt modelId="{B2975C5A-D5FC-40EF-B36D-6484A0C344D6}">
      <dgm:prSet custT="1"/>
      <dgm:spPr/>
      <dgm:t>
        <a:bodyPr/>
        <a:lstStyle/>
        <a:p>
          <a:pPr algn="l"/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dépenses de formation du personnel relatives à l’investissement</a:t>
          </a: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Les dépenses de publicité, de promotion. </a:t>
          </a: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dépenses de délocalisation ou de réorganisation de l’entreprise.</a:t>
          </a:r>
          <a:endParaRPr lang="fr-FR" sz="2000" b="1" kern="1200" dirty="0">
            <a:solidFill>
              <a:schemeClr val="bg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0BB20-7089-4F18-8CFA-4A2B586491FC}" type="parTrans" cxnId="{A07030CE-2671-4550-9322-946F6950C648}">
      <dgm:prSet/>
      <dgm:spPr/>
      <dgm:t>
        <a:bodyPr/>
        <a:lstStyle/>
        <a:p>
          <a:endParaRPr lang="fr-FR"/>
        </a:p>
      </dgm:t>
    </dgm:pt>
    <dgm:pt modelId="{2C91F51F-2141-43F4-BC6B-A5C53E445D74}" type="sibTrans" cxnId="{A07030CE-2671-4550-9322-946F6950C648}">
      <dgm:prSet/>
      <dgm:spPr/>
      <dgm:t>
        <a:bodyPr/>
        <a:lstStyle/>
        <a:p>
          <a:endParaRPr lang="fr-FR"/>
        </a:p>
      </dgm:t>
    </dgm:pt>
    <dgm:pt modelId="{3A04031D-BF39-409A-B3AB-755C8F6435EF}">
      <dgm:prSet custT="1"/>
      <dgm:spPr/>
      <dgm:t>
        <a:bodyPr/>
        <a:lstStyle/>
        <a:p>
          <a:pPr algn="ctr"/>
          <a:r>
            <a:rPr lang="fr-FR" sz="2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durables dont la valeur unitaire est &lt; à 500 € HT</a:t>
          </a:r>
          <a:r>
            <a:rPr lang="fr-FR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sont enregistrées en charges (matériels, outillages, mobiliers, matériel de bureau et logiciels. </a:t>
          </a:r>
          <a:r>
            <a:rPr lang="fr-FR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=&gt; </a:t>
          </a:r>
          <a:r>
            <a:rPr lang="fr-F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la charge réduit le bénéfice et l’impôt à payer. </a:t>
          </a:r>
          <a:endParaRPr lang="fr-FR" sz="20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CEB90-B277-47AC-9E9D-66CB6C402A39}" type="parTrans" cxnId="{8B25BDD7-3529-4458-B38C-7EE20A9C8806}">
      <dgm:prSet/>
      <dgm:spPr/>
      <dgm:t>
        <a:bodyPr/>
        <a:lstStyle/>
        <a:p>
          <a:endParaRPr lang="fr-FR"/>
        </a:p>
      </dgm:t>
    </dgm:pt>
    <dgm:pt modelId="{B4240E85-41C6-4A46-9D9F-3B74404DC887}" type="sibTrans" cxnId="{8B25BDD7-3529-4458-B38C-7EE20A9C8806}">
      <dgm:prSet/>
      <dgm:spPr/>
      <dgm:t>
        <a:bodyPr/>
        <a:lstStyle/>
        <a:p>
          <a:endParaRPr lang="fr-FR"/>
        </a:p>
      </dgm:t>
    </dgm:pt>
    <dgm:pt modelId="{8EFB1692-CA7E-45EA-AC7D-CB2D1B6E4B04}" type="pres">
      <dgm:prSet presAssocID="{2147BDA0-33E2-44CF-950B-B39718C730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1F78E4-7F39-4CED-ACE2-FF928368655D}" type="pres">
      <dgm:prSet presAssocID="{C401D7EA-49EC-4518-92AD-04CDEE8B0A6E}" presName="root1" presStyleCnt="0"/>
      <dgm:spPr/>
    </dgm:pt>
    <dgm:pt modelId="{0DA258F4-108E-4C1D-B956-B462B5162D65}" type="pres">
      <dgm:prSet presAssocID="{C401D7EA-49EC-4518-92AD-04CDEE8B0A6E}" presName="LevelOneTextNode" presStyleLbl="node0" presStyleIdx="0" presStyleCnt="1" custScaleX="71406" custScaleY="59169">
        <dgm:presLayoutVars>
          <dgm:chPref val="3"/>
        </dgm:presLayoutVars>
      </dgm:prSet>
      <dgm:spPr/>
    </dgm:pt>
    <dgm:pt modelId="{F030564C-23E6-4DCC-8570-2EAFCE11DC7C}" type="pres">
      <dgm:prSet presAssocID="{C401D7EA-49EC-4518-92AD-04CDEE8B0A6E}" presName="level2hierChild" presStyleCnt="0"/>
      <dgm:spPr/>
    </dgm:pt>
    <dgm:pt modelId="{BEF52245-90EF-4692-9503-1A0849517C3D}" type="pres">
      <dgm:prSet presAssocID="{64DCEB90-B277-47AC-9E9D-66CB6C402A39}" presName="conn2-1" presStyleLbl="parChTrans1D2" presStyleIdx="0" presStyleCnt="3"/>
      <dgm:spPr/>
    </dgm:pt>
    <dgm:pt modelId="{D68D05E6-C3D6-4554-B10C-A1BFB2D7791C}" type="pres">
      <dgm:prSet presAssocID="{64DCEB90-B277-47AC-9E9D-66CB6C402A39}" presName="connTx" presStyleLbl="parChTrans1D2" presStyleIdx="0" presStyleCnt="3"/>
      <dgm:spPr/>
    </dgm:pt>
    <dgm:pt modelId="{268BD077-D1A9-47BB-85D5-2B2158F7F1D2}" type="pres">
      <dgm:prSet presAssocID="{3A04031D-BF39-409A-B3AB-755C8F6435EF}" presName="root2" presStyleCnt="0"/>
      <dgm:spPr/>
    </dgm:pt>
    <dgm:pt modelId="{1BFEF91F-BF42-4EFA-B276-D1668DE07E33}" type="pres">
      <dgm:prSet presAssocID="{3A04031D-BF39-409A-B3AB-755C8F6435EF}" presName="LevelTwoTextNode" presStyleLbl="node2" presStyleIdx="0" presStyleCnt="3" custScaleX="251813" custScaleY="116122" custLinFactNeighborY="1695">
        <dgm:presLayoutVars>
          <dgm:chPref val="3"/>
        </dgm:presLayoutVars>
      </dgm:prSet>
      <dgm:spPr/>
    </dgm:pt>
    <dgm:pt modelId="{AACC07DA-3B7F-45E8-989B-484CC50034D5}" type="pres">
      <dgm:prSet presAssocID="{3A04031D-BF39-409A-B3AB-755C8F6435EF}" presName="level3hierChild" presStyleCnt="0"/>
      <dgm:spPr/>
    </dgm:pt>
    <dgm:pt modelId="{B22AB517-4EE5-4275-8B59-1CD5733C5D9E}" type="pres">
      <dgm:prSet presAssocID="{A26BDA87-4607-4B96-8F16-7839D31AF44B}" presName="conn2-1" presStyleLbl="parChTrans1D2" presStyleIdx="1" presStyleCnt="3"/>
      <dgm:spPr/>
    </dgm:pt>
    <dgm:pt modelId="{147F0423-B979-403D-941E-C22C33CE7B4D}" type="pres">
      <dgm:prSet presAssocID="{A26BDA87-4607-4B96-8F16-7839D31AF44B}" presName="connTx" presStyleLbl="parChTrans1D2" presStyleIdx="1" presStyleCnt="3"/>
      <dgm:spPr/>
    </dgm:pt>
    <dgm:pt modelId="{9C1E5CF5-24F7-4ABE-9BE6-9242BDDD63E4}" type="pres">
      <dgm:prSet presAssocID="{E15A04D0-33C5-4681-BDBE-FCF9C0D0A072}" presName="root2" presStyleCnt="0"/>
      <dgm:spPr/>
    </dgm:pt>
    <dgm:pt modelId="{5C3DA10E-E506-411B-81ED-C9234B6BD7EF}" type="pres">
      <dgm:prSet presAssocID="{E15A04D0-33C5-4681-BDBE-FCF9C0D0A072}" presName="LevelTwoTextNode" presStyleLbl="node2" presStyleIdx="1" presStyleCnt="3" custScaleX="251813" custScaleY="156532" custLinFactNeighborY="1695">
        <dgm:presLayoutVars>
          <dgm:chPref val="3"/>
        </dgm:presLayoutVars>
      </dgm:prSet>
      <dgm:spPr/>
    </dgm:pt>
    <dgm:pt modelId="{BA28E36D-495A-4EBD-AE2E-90F9969C815F}" type="pres">
      <dgm:prSet presAssocID="{E15A04D0-33C5-4681-BDBE-FCF9C0D0A072}" presName="level3hierChild" presStyleCnt="0"/>
      <dgm:spPr/>
    </dgm:pt>
    <dgm:pt modelId="{3174F5B9-54E3-4A7D-BF3E-9F4AE6E03289}" type="pres">
      <dgm:prSet presAssocID="{E5E0BB20-7089-4F18-8CFA-4A2B586491FC}" presName="conn2-1" presStyleLbl="parChTrans1D2" presStyleIdx="2" presStyleCnt="3"/>
      <dgm:spPr/>
    </dgm:pt>
    <dgm:pt modelId="{7FB885BF-4189-4600-A1AB-02B287D07587}" type="pres">
      <dgm:prSet presAssocID="{E5E0BB20-7089-4F18-8CFA-4A2B586491FC}" presName="connTx" presStyleLbl="parChTrans1D2" presStyleIdx="2" presStyleCnt="3"/>
      <dgm:spPr/>
    </dgm:pt>
    <dgm:pt modelId="{BC9D1308-CA70-4FCE-87D7-D2A21D406581}" type="pres">
      <dgm:prSet presAssocID="{B2975C5A-D5FC-40EF-B36D-6484A0C344D6}" presName="root2" presStyleCnt="0"/>
      <dgm:spPr/>
    </dgm:pt>
    <dgm:pt modelId="{10A9FF3A-C745-4ACD-84EB-6A20422F9029}" type="pres">
      <dgm:prSet presAssocID="{B2975C5A-D5FC-40EF-B36D-6484A0C344D6}" presName="LevelTwoTextNode" presStyleLbl="node2" presStyleIdx="2" presStyleCnt="3" custScaleX="251813" custScaleY="101032" custLinFactNeighborY="1695">
        <dgm:presLayoutVars>
          <dgm:chPref val="3"/>
        </dgm:presLayoutVars>
      </dgm:prSet>
      <dgm:spPr/>
    </dgm:pt>
    <dgm:pt modelId="{A70FCBCE-4925-4689-ACB5-E390E89AFB77}" type="pres">
      <dgm:prSet presAssocID="{B2975C5A-D5FC-40EF-B36D-6484A0C344D6}" presName="level3hierChild" presStyleCnt="0"/>
      <dgm:spPr/>
    </dgm:pt>
  </dgm:ptLst>
  <dgm:cxnLst>
    <dgm:cxn modelId="{23C81800-939D-471C-9115-A807215388EB}" type="presOf" srcId="{C401D7EA-49EC-4518-92AD-04CDEE8B0A6E}" destId="{0DA258F4-108E-4C1D-B956-B462B5162D65}" srcOrd="0" destOrd="0" presId="urn:microsoft.com/office/officeart/2008/layout/HorizontalMultiLevelHierarchy"/>
    <dgm:cxn modelId="{5288FB04-E0C2-44F8-B5BA-8A35B9E9ED1F}" type="presOf" srcId="{64DCEB90-B277-47AC-9E9D-66CB6C402A39}" destId="{BEF52245-90EF-4692-9503-1A0849517C3D}" srcOrd="0" destOrd="0" presId="urn:microsoft.com/office/officeart/2008/layout/HorizontalMultiLevelHierarchy"/>
    <dgm:cxn modelId="{571D7515-D445-4D13-8D51-D9EE3FB086A4}" type="presOf" srcId="{2147BDA0-33E2-44CF-950B-B39718C730D6}" destId="{8EFB1692-CA7E-45EA-AC7D-CB2D1B6E4B04}" srcOrd="0" destOrd="0" presId="urn:microsoft.com/office/officeart/2008/layout/HorizontalMultiLevelHierarchy"/>
    <dgm:cxn modelId="{5690B92B-86A8-4662-89E2-A806C67C41E0}" type="presOf" srcId="{E5E0BB20-7089-4F18-8CFA-4A2B586491FC}" destId="{3174F5B9-54E3-4A7D-BF3E-9F4AE6E03289}" srcOrd="0" destOrd="0" presId="urn:microsoft.com/office/officeart/2008/layout/HorizontalMultiLevelHierarchy"/>
    <dgm:cxn modelId="{07FF806D-AA3E-4D0F-BCD2-1734561C2890}" srcId="{C401D7EA-49EC-4518-92AD-04CDEE8B0A6E}" destId="{E15A04D0-33C5-4681-BDBE-FCF9C0D0A072}" srcOrd="1" destOrd="0" parTransId="{A26BDA87-4607-4B96-8F16-7839D31AF44B}" sibTransId="{E8767950-20FB-4169-B70E-CD081A75697B}"/>
    <dgm:cxn modelId="{9184AF8C-2943-466C-B358-6A7E1981A22A}" type="presOf" srcId="{B2975C5A-D5FC-40EF-B36D-6484A0C344D6}" destId="{10A9FF3A-C745-4ACD-84EB-6A20422F9029}" srcOrd="0" destOrd="0" presId="urn:microsoft.com/office/officeart/2008/layout/HorizontalMultiLevelHierarchy"/>
    <dgm:cxn modelId="{926357A6-29CF-4CAE-8C3A-B393F6D49721}" type="presOf" srcId="{3A04031D-BF39-409A-B3AB-755C8F6435EF}" destId="{1BFEF91F-BF42-4EFA-B276-D1668DE07E33}" srcOrd="0" destOrd="0" presId="urn:microsoft.com/office/officeart/2008/layout/HorizontalMultiLevelHierarchy"/>
    <dgm:cxn modelId="{39C06AA7-E228-4D77-95DD-D436328DB2C8}" type="presOf" srcId="{E15A04D0-33C5-4681-BDBE-FCF9C0D0A072}" destId="{5C3DA10E-E506-411B-81ED-C9234B6BD7EF}" srcOrd="0" destOrd="0" presId="urn:microsoft.com/office/officeart/2008/layout/HorizontalMultiLevelHierarchy"/>
    <dgm:cxn modelId="{691BD4B0-2447-4D29-811C-E71388CCDF09}" type="presOf" srcId="{A26BDA87-4607-4B96-8F16-7839D31AF44B}" destId="{147F0423-B979-403D-941E-C22C33CE7B4D}" srcOrd="1" destOrd="0" presId="urn:microsoft.com/office/officeart/2008/layout/HorizontalMultiLevelHierarchy"/>
    <dgm:cxn modelId="{F4D67AC3-43E7-41C3-8231-95F48F2730AE}" type="presOf" srcId="{64DCEB90-B277-47AC-9E9D-66CB6C402A39}" destId="{D68D05E6-C3D6-4554-B10C-A1BFB2D7791C}" srcOrd="1" destOrd="0" presId="urn:microsoft.com/office/officeart/2008/layout/HorizontalMultiLevelHierarchy"/>
    <dgm:cxn modelId="{B5250BCE-218C-4597-A8AE-7A54D00ED719}" type="presOf" srcId="{E5E0BB20-7089-4F18-8CFA-4A2B586491FC}" destId="{7FB885BF-4189-4600-A1AB-02B287D07587}" srcOrd="1" destOrd="0" presId="urn:microsoft.com/office/officeart/2008/layout/HorizontalMultiLevelHierarchy"/>
    <dgm:cxn modelId="{A07030CE-2671-4550-9322-946F6950C648}" srcId="{C401D7EA-49EC-4518-92AD-04CDEE8B0A6E}" destId="{B2975C5A-D5FC-40EF-B36D-6484A0C344D6}" srcOrd="2" destOrd="0" parTransId="{E5E0BB20-7089-4F18-8CFA-4A2B586491FC}" sibTransId="{2C91F51F-2141-43F4-BC6B-A5C53E445D74}"/>
    <dgm:cxn modelId="{8B25BDD7-3529-4458-B38C-7EE20A9C8806}" srcId="{C401D7EA-49EC-4518-92AD-04CDEE8B0A6E}" destId="{3A04031D-BF39-409A-B3AB-755C8F6435EF}" srcOrd="0" destOrd="0" parTransId="{64DCEB90-B277-47AC-9E9D-66CB6C402A39}" sibTransId="{B4240E85-41C6-4A46-9D9F-3B74404DC887}"/>
    <dgm:cxn modelId="{EA6E8EDB-C95D-4101-9877-784AEE905FC0}" type="presOf" srcId="{A26BDA87-4607-4B96-8F16-7839D31AF44B}" destId="{B22AB517-4EE5-4275-8B59-1CD5733C5D9E}" srcOrd="0" destOrd="0" presId="urn:microsoft.com/office/officeart/2008/layout/HorizontalMultiLevelHierarchy"/>
    <dgm:cxn modelId="{997E4EF8-3AF6-4B9B-98CF-D0BDCF7BA105}" srcId="{2147BDA0-33E2-44CF-950B-B39718C730D6}" destId="{C401D7EA-49EC-4518-92AD-04CDEE8B0A6E}" srcOrd="0" destOrd="0" parTransId="{9B9361FF-D9D6-484D-82F5-D171E341B67B}" sibTransId="{8372CB15-B568-4E03-A05D-B3E97EA54CCE}"/>
    <dgm:cxn modelId="{EFD1ADBA-4DD6-4203-AE71-B9FCB971ED26}" type="presParOf" srcId="{8EFB1692-CA7E-45EA-AC7D-CB2D1B6E4B04}" destId="{E51F78E4-7F39-4CED-ACE2-FF928368655D}" srcOrd="0" destOrd="0" presId="urn:microsoft.com/office/officeart/2008/layout/HorizontalMultiLevelHierarchy"/>
    <dgm:cxn modelId="{622A0942-3659-4F0B-A507-E071CFEF4433}" type="presParOf" srcId="{E51F78E4-7F39-4CED-ACE2-FF928368655D}" destId="{0DA258F4-108E-4C1D-B956-B462B5162D65}" srcOrd="0" destOrd="0" presId="urn:microsoft.com/office/officeart/2008/layout/HorizontalMultiLevelHierarchy"/>
    <dgm:cxn modelId="{FD9BE729-F75A-4BAB-A803-282DED74E682}" type="presParOf" srcId="{E51F78E4-7F39-4CED-ACE2-FF928368655D}" destId="{F030564C-23E6-4DCC-8570-2EAFCE11DC7C}" srcOrd="1" destOrd="0" presId="urn:microsoft.com/office/officeart/2008/layout/HorizontalMultiLevelHierarchy"/>
    <dgm:cxn modelId="{A36F82EF-1379-43F5-B310-9F904F97F38D}" type="presParOf" srcId="{F030564C-23E6-4DCC-8570-2EAFCE11DC7C}" destId="{BEF52245-90EF-4692-9503-1A0849517C3D}" srcOrd="0" destOrd="0" presId="urn:microsoft.com/office/officeart/2008/layout/HorizontalMultiLevelHierarchy"/>
    <dgm:cxn modelId="{0BE80393-CCB8-4F6A-8B54-C3023B44F8AC}" type="presParOf" srcId="{BEF52245-90EF-4692-9503-1A0849517C3D}" destId="{D68D05E6-C3D6-4554-B10C-A1BFB2D7791C}" srcOrd="0" destOrd="0" presId="urn:microsoft.com/office/officeart/2008/layout/HorizontalMultiLevelHierarchy"/>
    <dgm:cxn modelId="{43FD1C0A-4694-4267-9EDF-2B55E64C7F1B}" type="presParOf" srcId="{F030564C-23E6-4DCC-8570-2EAFCE11DC7C}" destId="{268BD077-D1A9-47BB-85D5-2B2158F7F1D2}" srcOrd="1" destOrd="0" presId="urn:microsoft.com/office/officeart/2008/layout/HorizontalMultiLevelHierarchy"/>
    <dgm:cxn modelId="{9087DA25-4616-4152-AE19-F347D641C62C}" type="presParOf" srcId="{268BD077-D1A9-47BB-85D5-2B2158F7F1D2}" destId="{1BFEF91F-BF42-4EFA-B276-D1668DE07E33}" srcOrd="0" destOrd="0" presId="urn:microsoft.com/office/officeart/2008/layout/HorizontalMultiLevelHierarchy"/>
    <dgm:cxn modelId="{9D27FEAD-3984-4CDF-94FE-0E104EEA3160}" type="presParOf" srcId="{268BD077-D1A9-47BB-85D5-2B2158F7F1D2}" destId="{AACC07DA-3B7F-45E8-989B-484CC50034D5}" srcOrd="1" destOrd="0" presId="urn:microsoft.com/office/officeart/2008/layout/HorizontalMultiLevelHierarchy"/>
    <dgm:cxn modelId="{0A2D576B-570D-44B5-AF2B-7EA6E0B891B6}" type="presParOf" srcId="{F030564C-23E6-4DCC-8570-2EAFCE11DC7C}" destId="{B22AB517-4EE5-4275-8B59-1CD5733C5D9E}" srcOrd="2" destOrd="0" presId="urn:microsoft.com/office/officeart/2008/layout/HorizontalMultiLevelHierarchy"/>
    <dgm:cxn modelId="{C3C1A18A-D0DD-4B7F-BB9D-D0CE6FE38AA6}" type="presParOf" srcId="{B22AB517-4EE5-4275-8B59-1CD5733C5D9E}" destId="{147F0423-B979-403D-941E-C22C33CE7B4D}" srcOrd="0" destOrd="0" presId="urn:microsoft.com/office/officeart/2008/layout/HorizontalMultiLevelHierarchy"/>
    <dgm:cxn modelId="{7240E47F-97E7-4A88-8E09-72918A9187A5}" type="presParOf" srcId="{F030564C-23E6-4DCC-8570-2EAFCE11DC7C}" destId="{9C1E5CF5-24F7-4ABE-9BE6-9242BDDD63E4}" srcOrd="3" destOrd="0" presId="urn:microsoft.com/office/officeart/2008/layout/HorizontalMultiLevelHierarchy"/>
    <dgm:cxn modelId="{BB31496E-0FFA-4DA5-BE55-D8403D50C191}" type="presParOf" srcId="{9C1E5CF5-24F7-4ABE-9BE6-9242BDDD63E4}" destId="{5C3DA10E-E506-411B-81ED-C9234B6BD7EF}" srcOrd="0" destOrd="0" presId="urn:microsoft.com/office/officeart/2008/layout/HorizontalMultiLevelHierarchy"/>
    <dgm:cxn modelId="{4A343F97-8A2C-4706-8DB8-B1EEF5425799}" type="presParOf" srcId="{9C1E5CF5-24F7-4ABE-9BE6-9242BDDD63E4}" destId="{BA28E36D-495A-4EBD-AE2E-90F9969C815F}" srcOrd="1" destOrd="0" presId="urn:microsoft.com/office/officeart/2008/layout/HorizontalMultiLevelHierarchy"/>
    <dgm:cxn modelId="{BD9B14B9-FCEB-44B0-9066-C544FE56E1BC}" type="presParOf" srcId="{F030564C-23E6-4DCC-8570-2EAFCE11DC7C}" destId="{3174F5B9-54E3-4A7D-BF3E-9F4AE6E03289}" srcOrd="4" destOrd="0" presId="urn:microsoft.com/office/officeart/2008/layout/HorizontalMultiLevelHierarchy"/>
    <dgm:cxn modelId="{7EB8F508-8CCE-4892-88EF-CB01A90DA2B5}" type="presParOf" srcId="{3174F5B9-54E3-4A7D-BF3E-9F4AE6E03289}" destId="{7FB885BF-4189-4600-A1AB-02B287D07587}" srcOrd="0" destOrd="0" presId="urn:microsoft.com/office/officeart/2008/layout/HorizontalMultiLevelHierarchy"/>
    <dgm:cxn modelId="{A31B10AB-8B32-4A64-8E90-76AD6F587C00}" type="presParOf" srcId="{F030564C-23E6-4DCC-8570-2EAFCE11DC7C}" destId="{BC9D1308-CA70-4FCE-87D7-D2A21D406581}" srcOrd="5" destOrd="0" presId="urn:microsoft.com/office/officeart/2008/layout/HorizontalMultiLevelHierarchy"/>
    <dgm:cxn modelId="{95A81A07-E404-4C60-BDAD-064C86106A8B}" type="presParOf" srcId="{BC9D1308-CA70-4FCE-87D7-D2A21D406581}" destId="{10A9FF3A-C745-4ACD-84EB-6A20422F9029}" srcOrd="0" destOrd="0" presId="urn:microsoft.com/office/officeart/2008/layout/HorizontalMultiLevelHierarchy"/>
    <dgm:cxn modelId="{82890B9C-A9B6-40DB-8D94-3C19DB8CED3D}" type="presParOf" srcId="{BC9D1308-CA70-4FCE-87D7-D2A21D406581}" destId="{A70FCBCE-4925-4689-ACB5-E390E89AFB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220AE-8573-4E71-AEA0-60E95C65A82D}">
      <dsp:nvSpPr>
        <dsp:cNvPr id="0" name=""/>
        <dsp:cNvSpPr/>
      </dsp:nvSpPr>
      <dsp:spPr>
        <a:xfrm>
          <a:off x="565562" y="0"/>
          <a:ext cx="4353866" cy="521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La comptabilité distingue </a:t>
          </a:r>
          <a:endParaRPr lang="fr-FR" sz="2400" b="1" kern="1200" dirty="0">
            <a:solidFill>
              <a:srgbClr val="FF0000"/>
            </a:solidFill>
          </a:endParaRPr>
        </a:p>
      </dsp:txBody>
      <dsp:txXfrm>
        <a:off x="580833" y="15271"/>
        <a:ext cx="4323324" cy="490837"/>
      </dsp:txXfrm>
    </dsp:sp>
    <dsp:sp modelId="{B7D1C828-86B0-4E14-9325-21331E40632B}">
      <dsp:nvSpPr>
        <dsp:cNvPr id="0" name=""/>
        <dsp:cNvSpPr/>
      </dsp:nvSpPr>
      <dsp:spPr>
        <a:xfrm>
          <a:off x="1000949" y="521379"/>
          <a:ext cx="421352" cy="103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568"/>
              </a:lnTo>
              <a:lnTo>
                <a:pt x="421352" y="10375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6AF98-0EA4-4A83-BACE-26F4F9FC0C45}">
      <dsp:nvSpPr>
        <dsp:cNvPr id="0" name=""/>
        <dsp:cNvSpPr/>
      </dsp:nvSpPr>
      <dsp:spPr>
        <a:xfrm>
          <a:off x="1422301" y="869657"/>
          <a:ext cx="8948169" cy="137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durables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(machine, véhicule, ordinateur…) qui resteront durablement dans l’entreprise (+ de 12 mois) et qui sont souvent des achats  d’outils de production. Ces biens constituent des immobilisations enregistrés dans des comptes de la classe 2.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2678" y="910034"/>
        <a:ext cx="8867415" cy="1297828"/>
      </dsp:txXfrm>
    </dsp:sp>
    <dsp:sp modelId="{248B3170-7D30-45CB-9603-FAC622C085F4}">
      <dsp:nvSpPr>
        <dsp:cNvPr id="0" name=""/>
        <dsp:cNvSpPr/>
      </dsp:nvSpPr>
      <dsp:spPr>
        <a:xfrm>
          <a:off x="1000949" y="521379"/>
          <a:ext cx="421352" cy="2760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796"/>
              </a:lnTo>
              <a:lnTo>
                <a:pt x="421352" y="27607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827B-DC1B-4592-B705-A48531A0FBA6}">
      <dsp:nvSpPr>
        <dsp:cNvPr id="0" name=""/>
        <dsp:cNvSpPr/>
      </dsp:nvSpPr>
      <dsp:spPr>
        <a:xfrm>
          <a:off x="1422301" y="2592885"/>
          <a:ext cx="8948169" cy="1378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et services consommés aux cours de l’année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(matières 1</a:t>
          </a:r>
          <a:r>
            <a:rPr lang="fr-FR" sz="2000" kern="1200" baseline="30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re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fournitures de bureau, loyers, assurances, salaires… ). Ces biens et services sont considérés comme des charges et sont enregistrés dans des comptes de la classe 6.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2678" y="2633262"/>
        <a:ext cx="8867415" cy="129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4F5B9-54E3-4A7D-BF3E-9F4AE6E03289}">
      <dsp:nvSpPr>
        <dsp:cNvPr id="0" name=""/>
        <dsp:cNvSpPr/>
      </dsp:nvSpPr>
      <dsp:spPr>
        <a:xfrm>
          <a:off x="1178228" y="2709333"/>
          <a:ext cx="674064" cy="1675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675111"/>
              </a:lnTo>
              <a:lnTo>
                <a:pt x="674064" y="16751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470119" y="3501747"/>
        <a:ext cx="90282" cy="90282"/>
      </dsp:txXfrm>
    </dsp:sp>
    <dsp:sp modelId="{B22AB517-4EE5-4275-8B59-1CD5733C5D9E}">
      <dsp:nvSpPr>
        <dsp:cNvPr id="0" name=""/>
        <dsp:cNvSpPr/>
      </dsp:nvSpPr>
      <dsp:spPr>
        <a:xfrm>
          <a:off x="1178228" y="2709333"/>
          <a:ext cx="674064" cy="9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94944"/>
              </a:lnTo>
              <a:lnTo>
                <a:pt x="674064" y="9494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498242" y="2739787"/>
        <a:ext cx="34035" cy="34035"/>
      </dsp:txXfrm>
    </dsp:sp>
    <dsp:sp modelId="{BEF52245-90EF-4692-9503-1A0849517C3D}">
      <dsp:nvSpPr>
        <dsp:cNvPr id="0" name=""/>
        <dsp:cNvSpPr/>
      </dsp:nvSpPr>
      <dsp:spPr>
        <a:xfrm>
          <a:off x="1178228" y="1146583"/>
          <a:ext cx="674064" cy="1562750"/>
        </a:xfrm>
        <a:custGeom>
          <a:avLst/>
          <a:gdLst/>
          <a:ahLst/>
          <a:cxnLst/>
          <a:rect l="0" t="0" r="0" b="0"/>
          <a:pathLst>
            <a:path>
              <a:moveTo>
                <a:pt x="0" y="1562750"/>
              </a:moveTo>
              <a:lnTo>
                <a:pt x="337032" y="1562750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472712" y="1885410"/>
        <a:ext cx="85096" cy="85096"/>
      </dsp:txXfrm>
    </dsp:sp>
    <dsp:sp modelId="{0DA258F4-108E-4C1D-B956-B462B5162D65}">
      <dsp:nvSpPr>
        <dsp:cNvPr id="0" name=""/>
        <dsp:cNvSpPr/>
      </dsp:nvSpPr>
      <dsp:spPr>
        <a:xfrm rot="16200000">
          <a:off x="-788589" y="2342472"/>
          <a:ext cx="3199912" cy="733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Dérogations comptables</a:t>
          </a:r>
          <a:endParaRPr lang="fr-FR" sz="2400" kern="1200" dirty="0">
            <a:solidFill>
              <a:schemeClr val="bg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88589" y="2342472"/>
        <a:ext cx="3199912" cy="733722"/>
      </dsp:txXfrm>
    </dsp:sp>
    <dsp:sp modelId="{1BFEF91F-BF42-4EFA-B276-D1668DE07E33}">
      <dsp:nvSpPr>
        <dsp:cNvPr id="0" name=""/>
        <dsp:cNvSpPr/>
      </dsp:nvSpPr>
      <dsp:spPr>
        <a:xfrm>
          <a:off x="1852292" y="549985"/>
          <a:ext cx="8486906" cy="119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achats de biens durables dont la valeur unitaire est &lt; à 500 € HT</a:t>
          </a:r>
          <a:r>
            <a:rPr lang="fr-FR" sz="2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sont enregistrées en charges (matériels, outillages, mobiliers, matériel de bureau et logiciels. 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=&gt;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la charge réduit le bénéfice et l’impôt à payer. </a:t>
          </a:r>
          <a:endParaRPr lang="fr-FR" sz="2000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2292" y="549985"/>
        <a:ext cx="8486906" cy="1193196"/>
      </dsp:txXfrm>
    </dsp:sp>
    <dsp:sp modelId="{5C3DA10E-E506-411B-81ED-C9234B6BD7EF}">
      <dsp:nvSpPr>
        <dsp:cNvPr id="0" name=""/>
        <dsp:cNvSpPr/>
      </dsp:nvSpPr>
      <dsp:spPr>
        <a:xfrm>
          <a:off x="1852292" y="2000065"/>
          <a:ext cx="8486906" cy="160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dépenses d’entretien et réparation sur des immobilisations existantes sont considérées comme des charges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sauf si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elles augmentent significativement la valeur du bien ou sa durée d’utilisation, auquel cas, elles doivent être immobilisées </a:t>
          </a:r>
          <a:r>
            <a:rPr lang="fr-FR" sz="2000" i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(exemple : remplacement d’un moteur sur un véhicule ce qui prolonge la durée de vie du bien).</a:t>
          </a:r>
          <a:endParaRPr lang="fr-FR" sz="2000" i="1" kern="1200" dirty="0"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2292" y="2000065"/>
        <a:ext cx="8486906" cy="1608424"/>
      </dsp:txXfrm>
    </dsp:sp>
    <dsp:sp modelId="{10A9FF3A-C745-4ACD-84EB-6A20422F9029}">
      <dsp:nvSpPr>
        <dsp:cNvPr id="0" name=""/>
        <dsp:cNvSpPr/>
      </dsp:nvSpPr>
      <dsp:spPr>
        <a:xfrm>
          <a:off x="1852292" y="3865374"/>
          <a:ext cx="8486906" cy="1038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Les dépenses de formation du personnel relatives à l’investissement</a:t>
          </a: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r>
            <a:rPr lang="fr-FR" sz="2000" b="1" kern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fr-FR" sz="20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Les dépenses de publicité, de promotion. </a:t>
          </a:r>
          <a:r>
            <a:rPr lang="fr-FR" sz="2000" b="1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Les dépenses de délocalisation ou de réorganisation de l’entreprise.</a:t>
          </a:r>
          <a:endParaRPr lang="fr-FR" sz="2000" b="1" kern="1200" dirty="0">
            <a:solidFill>
              <a:schemeClr val="bg1"/>
            </a:solidFill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2292" y="3865374"/>
        <a:ext cx="8486906" cy="1038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4635-69E6-F541-90A0-F3651C9BB3B1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96091-38AC-1648-B85C-E774E65617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04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11/02/2023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1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Identifier un actif immobilisé</a:t>
            </a:r>
            <a:endParaRPr lang="fr-FR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02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Distinguer les immobilisations et les charges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53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637A57-9F85-49B9-AC84-2A2DD4CA6EAB}"/>
              </a:ext>
            </a:extLst>
          </p:cNvPr>
          <p:cNvSpPr/>
          <p:nvPr/>
        </p:nvSpPr>
        <p:spPr>
          <a:xfrm>
            <a:off x="893233" y="1399705"/>
            <a:ext cx="10121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1800"/>
              </a:spcBef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le cadre de son activité l’entreprise réalise de nombreux achats.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B4AC4E9-44CD-4F8C-B254-B69B68A84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654665"/>
              </p:ext>
            </p:extLst>
          </p:nvPr>
        </p:nvGraphicFramePr>
        <p:xfrm>
          <a:off x="416982" y="2235201"/>
          <a:ext cx="109220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89287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1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Identifier un actif immobilisé</a:t>
            </a:r>
            <a:endParaRPr lang="fr-FR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02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Distinguer les immobilisations et les charges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53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73D08BC-B6F0-4918-A1A3-ADA8A59B8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91988"/>
              </p:ext>
            </p:extLst>
          </p:nvPr>
        </p:nvGraphicFramePr>
        <p:xfrm>
          <a:off x="599729" y="1193800"/>
          <a:ext cx="107837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06264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3803" y="1526875"/>
            <a:ext cx="11746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600"/>
              </a:spcBef>
              <a:spcAft>
                <a:spcPts val="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droit comptable distingue trois catégories d’</a:t>
            </a:r>
            <a:r>
              <a:rPr lang="fr-FR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immobilistaions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Zone de dessin 41"/>
          <p:cNvGrpSpPr/>
          <p:nvPr/>
        </p:nvGrpSpPr>
        <p:grpSpPr>
          <a:xfrm>
            <a:off x="408557" y="2337117"/>
            <a:ext cx="10834778" cy="2308208"/>
            <a:chOff x="0" y="0"/>
            <a:chExt cx="5436870" cy="81216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436870" cy="812165"/>
            </a:xfrm>
            <a:prstGeom prst="rect">
              <a:avLst/>
            </a:prstGeom>
            <a:noFill/>
          </p:spPr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7339" y="238079"/>
              <a:ext cx="1320103" cy="4815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Immobilisations incorporelles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Classe 20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54820" y="239876"/>
              <a:ext cx="1333438" cy="4815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Immobilisations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corporelles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Classe 21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7868" y="239876"/>
              <a:ext cx="1386775" cy="48154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Immobilisations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financières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hangingPunct="0">
                <a:spcBef>
                  <a:spcPts val="600"/>
                </a:spcBef>
                <a:spcAft>
                  <a:spcPts val="0"/>
                </a:spcAft>
              </a:pPr>
              <a:r>
                <a:rPr lang="fr-FR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Classes 26 et 27</a:t>
              </a:r>
              <a:endParaRPr lang="fr-F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Line 46"/>
            <p:cNvCxnSpPr>
              <a:cxnSpLocks noChangeShapeType="1"/>
            </p:cNvCxnSpPr>
            <p:nvPr/>
          </p:nvCxnSpPr>
          <p:spPr bwMode="auto">
            <a:xfrm>
              <a:off x="773394" y="0"/>
              <a:ext cx="889" cy="23897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ne 49"/>
            <p:cNvCxnSpPr>
              <a:cxnSpLocks noChangeShapeType="1"/>
            </p:cNvCxnSpPr>
            <p:nvPr/>
          </p:nvCxnSpPr>
          <p:spPr bwMode="auto">
            <a:xfrm>
              <a:off x="773394" y="0"/>
              <a:ext cx="40003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ne 59"/>
            <p:cNvCxnSpPr>
              <a:cxnSpLocks noChangeShapeType="1"/>
            </p:cNvCxnSpPr>
            <p:nvPr/>
          </p:nvCxnSpPr>
          <p:spPr bwMode="auto">
            <a:xfrm>
              <a:off x="2682877" y="0"/>
              <a:ext cx="889" cy="23807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ne 60"/>
            <p:cNvCxnSpPr>
              <a:cxnSpLocks noChangeShapeType="1"/>
            </p:cNvCxnSpPr>
            <p:nvPr/>
          </p:nvCxnSpPr>
          <p:spPr bwMode="auto">
            <a:xfrm>
              <a:off x="4772818" y="0"/>
              <a:ext cx="889" cy="2398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81" y="4417065"/>
            <a:ext cx="2089534" cy="13999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8" y="4382331"/>
            <a:ext cx="2271234" cy="11893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31" y="4251741"/>
            <a:ext cx="2332394" cy="17306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505EE9-FDA7-4870-8EE9-7259F5CB8F23}"/>
              </a:ext>
            </a:extLst>
          </p:cNvPr>
          <p:cNvSpPr/>
          <p:nvPr/>
        </p:nvSpPr>
        <p:spPr>
          <a:xfrm>
            <a:off x="0" y="0"/>
            <a:ext cx="11810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Identifier un actif immobilisé</a:t>
            </a:r>
            <a:endParaRPr lang="fr-FR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DD3E77-18B6-403F-886A-110CBB988A22}"/>
              </a:ext>
            </a:extLst>
          </p:cNvPr>
          <p:cNvSpPr/>
          <p:nvPr/>
        </p:nvSpPr>
        <p:spPr>
          <a:xfrm>
            <a:off x="0" y="58102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Distinguer les types d’immobilisations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37" y="656847"/>
            <a:ext cx="1148750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</a:rPr>
              <a:t>Les immobilisations incorporelles</a:t>
            </a:r>
          </a:p>
          <a:p>
            <a:pPr hangingPunct="0">
              <a:spcBef>
                <a:spcPts val="18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sont des éléments immatériels qui n’ont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 de substance physique.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2865"/>
              </p:ext>
            </p:extLst>
          </p:nvPr>
        </p:nvGraphicFramePr>
        <p:xfrm>
          <a:off x="218537" y="1976845"/>
          <a:ext cx="11703169" cy="432821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2828">
                  <a:extLst>
                    <a:ext uri="{9D8B030D-6E8A-4147-A177-3AD203B41FA5}">
                      <a16:colId xmlns:a16="http://schemas.microsoft.com/office/drawing/2014/main" val="3772359211"/>
                    </a:ext>
                  </a:extLst>
                </a:gridCol>
                <a:gridCol w="2483412">
                  <a:extLst>
                    <a:ext uri="{9D8B030D-6E8A-4147-A177-3AD203B41FA5}">
                      <a16:colId xmlns:a16="http://schemas.microsoft.com/office/drawing/2014/main" val="1803094740"/>
                    </a:ext>
                  </a:extLst>
                </a:gridCol>
                <a:gridCol w="8526929">
                  <a:extLst>
                    <a:ext uri="{9D8B030D-6E8A-4147-A177-3AD203B41FA5}">
                      <a16:colId xmlns:a16="http://schemas.microsoft.com/office/drawing/2014/main" val="820409451"/>
                    </a:ext>
                  </a:extLst>
                </a:gridCol>
              </a:tblGrid>
              <a:tr h="324616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Comptes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317232"/>
                  </a:ext>
                </a:extLst>
              </a:tr>
              <a:tr h="102795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d’établissement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 comprennent les frais liés à la création et au développement de l’entreprise : </a:t>
                      </a:r>
                      <a:r>
                        <a:rPr lang="fr-FR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constitution de la société par exemple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est possible d’enregistrer ces frais en charges ou en immobilisation.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945774"/>
                  </a:ext>
                </a:extLst>
              </a:tr>
              <a:tr h="973848">
                <a:tc>
                  <a:txBody>
                    <a:bodyPr/>
                    <a:lstStyle/>
                    <a:p>
                      <a:pPr marL="270510" indent="-27051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recherche développement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dépenses de développement peuvent être immobilisées lorsque les projets sont nettement individualisés et qu’ils ont de sérieuses chances de réussite.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988796"/>
                  </a:ext>
                </a:extLst>
              </a:tr>
              <a:tr h="1352567">
                <a:tc>
                  <a:txBody>
                    <a:bodyPr/>
                    <a:lstStyle/>
                    <a:p>
                      <a:pPr marL="270510" indent="-27051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Concessions, brevets, licences, marques, logiciels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Dépenses relatives aux logiciels acquis ou créés par l’entreprise, aux brevets, licences, marques et aux concessions.</a:t>
                      </a: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Dépenses de conception de site Internet à condition qu’ils procurent à l’entreprise des avantages économiques.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1591856"/>
                  </a:ext>
                </a:extLst>
              </a:tr>
              <a:tr h="649232">
                <a:tc>
                  <a:txBody>
                    <a:bodyPr/>
                    <a:lstStyle/>
                    <a:p>
                      <a:pPr marL="270510" indent="-270510"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fonds de commerce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comprend les éléments incorporels du fonds de commerce que l’entreprise a acquis : la clientèle, un nom commercial…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12256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C10994-6F5E-4C3A-BB03-7A090088368F}"/>
              </a:ext>
            </a:extLst>
          </p:cNvPr>
          <p:cNvSpPr/>
          <p:nvPr/>
        </p:nvSpPr>
        <p:spPr>
          <a:xfrm>
            <a:off x="0" y="48528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Distinguer les types d’immobilisations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209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13" y="778925"/>
            <a:ext cx="117376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Les immobilisations corporelles </a:t>
            </a:r>
          </a:p>
          <a:p>
            <a:pPr algn="ctr" hangingPunct="0">
              <a:spcBef>
                <a:spcPts val="1200"/>
              </a:spcBef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 sont des biens matériels, ils ont une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consistance physique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(on peut les toucher)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30328"/>
              </p:ext>
            </p:extLst>
          </p:nvPr>
        </p:nvGraphicFramePr>
        <p:xfrm>
          <a:off x="560715" y="2061705"/>
          <a:ext cx="7418719" cy="37007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0970">
                  <a:extLst>
                    <a:ext uri="{9D8B030D-6E8A-4147-A177-3AD203B41FA5}">
                      <a16:colId xmlns:a16="http://schemas.microsoft.com/office/drawing/2014/main" val="2327149986"/>
                    </a:ext>
                  </a:extLst>
                </a:gridCol>
                <a:gridCol w="6787749">
                  <a:extLst>
                    <a:ext uri="{9D8B030D-6E8A-4147-A177-3AD203B41FA5}">
                      <a16:colId xmlns:a16="http://schemas.microsoft.com/office/drawing/2014/main" val="665187522"/>
                    </a:ext>
                  </a:extLst>
                </a:gridCol>
              </a:tblGrid>
              <a:tr h="491504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Comptes les plus utilisés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83541"/>
                  </a:ext>
                </a:extLst>
              </a:tr>
              <a:tr h="49150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Terrains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882431"/>
                  </a:ext>
                </a:extLst>
              </a:tr>
              <a:tr h="49150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Constructions, aménagements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945113"/>
                  </a:ext>
                </a:extLst>
              </a:tr>
              <a:tr h="491504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Matériels et outillages  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264785"/>
                  </a:ext>
                </a:extLst>
              </a:tr>
              <a:tr h="1734718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immobilisations corporelles telles que : </a:t>
                      </a: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"/>
                        <a:tabLst>
                          <a:tab pos="431800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Matériels de transport (compte 2182)</a:t>
                      </a: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"/>
                        <a:tabLst>
                          <a:tab pos="431800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Matériels de bureau et informatique (compte 2183)</a:t>
                      </a:r>
                    </a:p>
                    <a:p>
                      <a:pPr marL="342900" lvl="0" indent="-34290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"/>
                        <a:tabLst>
                          <a:tab pos="431800" algn="l"/>
                        </a:tabLs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Mobiliers (compte 2184)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720134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1" y="3747693"/>
            <a:ext cx="1813247" cy="1207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80" y="3747693"/>
            <a:ext cx="1525176" cy="12077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3" y="2061705"/>
            <a:ext cx="3338423" cy="1702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97B5ED-1702-48F2-B947-C1CB0B7476A4}"/>
              </a:ext>
            </a:extLst>
          </p:cNvPr>
          <p:cNvSpPr/>
          <p:nvPr/>
        </p:nvSpPr>
        <p:spPr>
          <a:xfrm>
            <a:off x="0" y="7302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Distinguer les types d’immobilisations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6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683" y="825883"/>
            <a:ext cx="1168016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b="1" dirty="0">
                <a:latin typeface="Arial" panose="020B0604020202020204" pitchFamily="34" charset="0"/>
              </a:rPr>
              <a:t>Les immobilisations financières </a:t>
            </a:r>
          </a:p>
          <a:p>
            <a:pPr algn="ctr" hangingPunct="0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sont des actions d’entreprises tiers ou des dépôts de garantie. 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7024"/>
              </p:ext>
            </p:extLst>
          </p:nvPr>
        </p:nvGraphicFramePr>
        <p:xfrm>
          <a:off x="582804" y="2100173"/>
          <a:ext cx="10834748" cy="3748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630873">
                  <a:extLst>
                    <a:ext uri="{9D8B030D-6E8A-4147-A177-3AD203B41FA5}">
                      <a16:colId xmlns:a16="http://schemas.microsoft.com/office/drawing/2014/main" val="1110735645"/>
                    </a:ext>
                  </a:extLst>
                </a:gridCol>
                <a:gridCol w="2064361">
                  <a:extLst>
                    <a:ext uri="{9D8B030D-6E8A-4147-A177-3AD203B41FA5}">
                      <a16:colId xmlns:a16="http://schemas.microsoft.com/office/drawing/2014/main" val="2809192776"/>
                    </a:ext>
                  </a:extLst>
                </a:gridCol>
                <a:gridCol w="8139514">
                  <a:extLst>
                    <a:ext uri="{9D8B030D-6E8A-4147-A177-3AD203B41FA5}">
                      <a16:colId xmlns:a16="http://schemas.microsoft.com/office/drawing/2014/main" val="1376570975"/>
                    </a:ext>
                  </a:extLst>
                </a:gridCol>
              </a:tblGrid>
              <a:tr h="468567">
                <a:tc gridSpan="2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Comptes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Remarques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9788090"/>
                  </a:ext>
                </a:extLst>
              </a:tr>
              <a:tr h="140570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Titres de participation 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Titres de sociétés (souvent des filiales) que l’entreprise acquiert pour assurer un contrôle ou une influence sur la société émettrice par l’intermédiaire des droits de votes attachés à ces titres.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9440808"/>
                  </a:ext>
                </a:extLst>
              </a:tr>
              <a:tr h="468567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Prêts 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Prêts accordés par l’entreprise à ses filiales, associés, salariés…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5343046"/>
                  </a:ext>
                </a:extLst>
              </a:tr>
              <a:tr h="1405701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fr-FR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Dépôts et cautionnement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Sommes versées d’avance par l’entreprise à ses créanciers à titre de </a:t>
                      </a:r>
                      <a:r>
                        <a:rPr lang="fr-F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garantie  (caution </a:t>
                      </a: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la location d’un bâtiment</a:t>
                      </a:r>
                      <a:r>
                        <a:rPr lang="fr-FR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caution </a:t>
                      </a:r>
                      <a:r>
                        <a:rPr lang="fr-FR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un bien financé en crédit-bail…).</a:t>
                      </a:r>
                      <a:endParaRPr lang="fr-FR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6697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B7C3B3-4A5F-456B-B2F7-D82C4DD68129}"/>
              </a:ext>
            </a:extLst>
          </p:cNvPr>
          <p:cNvSpPr/>
          <p:nvPr/>
        </p:nvSpPr>
        <p:spPr>
          <a:xfrm>
            <a:off x="0" y="-2131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Distinguer les types d’immobilisations</a:t>
            </a:r>
            <a:endParaRPr lang="fr-FR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0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302</TotalTime>
  <Words>630</Words>
  <Application>Microsoft Office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Symbol</vt:lpstr>
      <vt:lpstr>Wingdings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21</cp:revision>
  <dcterms:created xsi:type="dcterms:W3CDTF">2014-06-17T06:47:14Z</dcterms:created>
  <dcterms:modified xsi:type="dcterms:W3CDTF">2023-02-11T08:43:19Z</dcterms:modified>
</cp:coreProperties>
</file>